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10"/>
  </p:normalViewPr>
  <p:slideViewPr>
    <p:cSldViewPr snapToGrid="0" snapToObjects="1">
      <p:cViewPr varScale="1">
        <p:scale>
          <a:sx n="103" d="100"/>
          <a:sy n="103" d="100"/>
        </p:scale>
        <p:origin x="208" y="2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1991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hyperlink" Target="https://gamma.app" TargetMode="External"/><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3.png"/><Relationship Id="rId7"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33981" y="1225868"/>
            <a:ext cx="7848838" cy="1679972"/>
          </a:xfrm>
          <a:prstGeom prst="rect">
            <a:avLst/>
          </a:prstGeom>
          <a:noFill/>
          <a:ln/>
        </p:spPr>
        <p:txBody>
          <a:bodyPr wrap="square" rtlCol="0" anchor="t"/>
          <a:lstStyle/>
          <a:p>
            <a:pPr marL="0" indent="0">
              <a:lnSpc>
                <a:spcPts val="6614"/>
              </a:lnSpc>
              <a:buNone/>
            </a:pPr>
            <a:r>
              <a:rPr lang="en-US" sz="5291" b="1" dirty="0">
                <a:solidFill>
                  <a:srgbClr val="9998FF"/>
                </a:solidFill>
                <a:latin typeface="Barlow" pitchFamily="34" charset="0"/>
                <a:ea typeface="Barlow" pitchFamily="34" charset="-122"/>
                <a:cs typeface="Barlow" pitchFamily="34" charset="-120"/>
              </a:rPr>
              <a:t>Interview Preparation Chatbot</a:t>
            </a:r>
            <a:endParaRPr lang="en-US" sz="5291" dirty="0"/>
          </a:p>
        </p:txBody>
      </p:sp>
      <p:sp>
        <p:nvSpPr>
          <p:cNvPr id="6" name="Text 3"/>
          <p:cNvSpPr/>
          <p:nvPr/>
        </p:nvSpPr>
        <p:spPr>
          <a:xfrm>
            <a:off x="6133981" y="3183374"/>
            <a:ext cx="7848838" cy="295989"/>
          </a:xfrm>
          <a:prstGeom prst="rect">
            <a:avLst/>
          </a:prstGeom>
          <a:noFill/>
          <a:ln/>
        </p:spPr>
        <p:txBody>
          <a:bodyPr wrap="none" rtlCol="0" anchor="t"/>
          <a:lstStyle/>
          <a:p>
            <a:pPr marL="0" indent="0">
              <a:lnSpc>
                <a:spcPts val="2331"/>
              </a:lnSpc>
              <a:buNone/>
            </a:pPr>
            <a:r>
              <a:rPr lang="en-US" sz="1457" dirty="0">
                <a:solidFill>
                  <a:srgbClr val="EEEFF5"/>
                </a:solidFill>
                <a:latin typeface="Montserrat" pitchFamily="34" charset="0"/>
                <a:ea typeface="Montserrat" pitchFamily="34" charset="-122"/>
                <a:cs typeface="Montserrat" pitchFamily="34" charset="-120"/>
              </a:rPr>
              <a:t>By Anirudha Joshi</a:t>
            </a:r>
            <a:endParaRPr lang="en-US" sz="1457" dirty="0"/>
          </a:p>
        </p:txBody>
      </p:sp>
      <p:sp>
        <p:nvSpPr>
          <p:cNvPr id="7" name="Text 4"/>
          <p:cNvSpPr/>
          <p:nvPr/>
        </p:nvSpPr>
        <p:spPr>
          <a:xfrm>
            <a:off x="6133981" y="3687485"/>
            <a:ext cx="7848838" cy="295989"/>
          </a:xfrm>
          <a:prstGeom prst="rect">
            <a:avLst/>
          </a:prstGeom>
          <a:noFill/>
          <a:ln/>
        </p:spPr>
        <p:txBody>
          <a:bodyPr wrap="none" rtlCol="0" anchor="t"/>
          <a:lstStyle/>
          <a:p>
            <a:pPr marL="0" indent="0">
              <a:lnSpc>
                <a:spcPts val="2331"/>
              </a:lnSpc>
              <a:buNone/>
            </a:pPr>
            <a:r>
              <a:rPr lang="en-US" sz="1457" dirty="0">
                <a:solidFill>
                  <a:srgbClr val="EEEFF5"/>
                </a:solidFill>
                <a:latin typeface="Montserrat" pitchFamily="34" charset="0"/>
                <a:ea typeface="Montserrat" pitchFamily="34" charset="-122"/>
                <a:cs typeface="Montserrat" pitchFamily="34" charset="-120"/>
              </a:rPr>
              <a:t>Prompt Engineering and AI</a:t>
            </a:r>
            <a:endParaRPr lang="en-US" sz="1457" dirty="0"/>
          </a:p>
        </p:txBody>
      </p:sp>
      <p:sp>
        <p:nvSpPr>
          <p:cNvPr id="8" name="Text 5"/>
          <p:cNvSpPr/>
          <p:nvPr/>
        </p:nvSpPr>
        <p:spPr>
          <a:xfrm>
            <a:off x="6133981" y="4191595"/>
            <a:ext cx="7848838" cy="295989"/>
          </a:xfrm>
          <a:prstGeom prst="rect">
            <a:avLst/>
          </a:prstGeom>
          <a:noFill/>
          <a:ln/>
        </p:spPr>
        <p:txBody>
          <a:bodyPr wrap="none" rtlCol="0" anchor="t"/>
          <a:lstStyle/>
          <a:p>
            <a:pPr marL="0" indent="0">
              <a:lnSpc>
                <a:spcPts val="2331"/>
              </a:lnSpc>
              <a:buNone/>
            </a:pPr>
            <a:r>
              <a:rPr lang="en-US" sz="1457" dirty="0">
                <a:solidFill>
                  <a:srgbClr val="EEEFF5"/>
                </a:solidFill>
                <a:latin typeface="Montserrat" pitchFamily="34" charset="0"/>
                <a:ea typeface="Montserrat" pitchFamily="34" charset="-122"/>
                <a:cs typeface="Montserrat" pitchFamily="34" charset="-120"/>
              </a:rPr>
              <a:t>Jul 15, 2024</a:t>
            </a:r>
            <a:endParaRPr lang="en-US" sz="1457" dirty="0"/>
          </a:p>
        </p:txBody>
      </p:sp>
      <p:sp>
        <p:nvSpPr>
          <p:cNvPr id="9" name="Text 6"/>
          <p:cNvSpPr/>
          <p:nvPr/>
        </p:nvSpPr>
        <p:spPr>
          <a:xfrm>
            <a:off x="6133981" y="4695706"/>
            <a:ext cx="7848838" cy="1775936"/>
          </a:xfrm>
          <a:prstGeom prst="rect">
            <a:avLst/>
          </a:prstGeom>
          <a:noFill/>
          <a:ln/>
        </p:spPr>
        <p:txBody>
          <a:bodyPr wrap="square" rtlCol="0" anchor="t"/>
          <a:lstStyle/>
          <a:p>
            <a:pPr marL="0" indent="0">
              <a:lnSpc>
                <a:spcPts val="2331"/>
              </a:lnSpc>
              <a:buNone/>
            </a:pPr>
            <a:r>
              <a:rPr lang="en-US" sz="1457" dirty="0">
                <a:solidFill>
                  <a:srgbClr val="EEEFF5"/>
                </a:solidFill>
                <a:latin typeface="Montserrat" pitchFamily="34" charset="0"/>
                <a:ea typeface="Montserrat" pitchFamily="34" charset="-122"/>
                <a:cs typeface="Montserrat" pitchFamily="34" charset="-120"/>
              </a:rPr>
              <a:t>Welcome to my final project presentation on the development of an interview preparation chatbot that utilizes LLM and RAG implementation. This innovative project aims to provide personalized interview preparation resources, utilize user inputs for tailored learning paths, and enhance user readiness for interviews. By combining AI and NLP advancements, we address real-world needs in career development.</a:t>
            </a:r>
            <a:endParaRPr lang="en-US" sz="1457" dirty="0"/>
          </a:p>
        </p:txBody>
      </p:sp>
      <p:sp>
        <p:nvSpPr>
          <p:cNvPr id="10" name="Shape 7"/>
          <p:cNvSpPr/>
          <p:nvPr/>
        </p:nvSpPr>
        <p:spPr>
          <a:xfrm>
            <a:off x="6133981" y="6693694"/>
            <a:ext cx="295989" cy="295989"/>
          </a:xfrm>
          <a:prstGeom prst="roundRect">
            <a:avLst>
              <a:gd name="adj" fmla="val 30889951"/>
            </a:avLst>
          </a:prstGeom>
          <a:noFill/>
          <a:ln w="7620">
            <a:solidFill>
              <a:srgbClr val="FFFFFF"/>
            </a:solidFill>
            <a:prstDash val="solid"/>
          </a:ln>
        </p:spPr>
        <p:txBody>
          <a:bodyPr/>
          <a:lstStyle/>
          <a:p>
            <a:endParaRPr lang="en-US"/>
          </a:p>
        </p:txBody>
      </p:sp>
      <p:pic>
        <p:nvPicPr>
          <p:cNvPr id="11" name="Image 1" descr="preencoded.png"/>
          <p:cNvPicPr>
            <a:picLocks noChangeAspect="1"/>
          </p:cNvPicPr>
          <p:nvPr/>
        </p:nvPicPr>
        <p:blipFill>
          <a:blip r:embed="rId4"/>
          <a:stretch>
            <a:fillRect/>
          </a:stretch>
        </p:blipFill>
        <p:spPr>
          <a:xfrm>
            <a:off x="6141601" y="6701314"/>
            <a:ext cx="280749" cy="280749"/>
          </a:xfrm>
          <a:prstGeom prst="rect">
            <a:avLst/>
          </a:prstGeom>
        </p:spPr>
      </p:pic>
      <p:sp>
        <p:nvSpPr>
          <p:cNvPr id="12" name="Text 8"/>
          <p:cNvSpPr/>
          <p:nvPr/>
        </p:nvSpPr>
        <p:spPr>
          <a:xfrm>
            <a:off x="6522482" y="6679763"/>
            <a:ext cx="2181344" cy="323850"/>
          </a:xfrm>
          <a:prstGeom prst="rect">
            <a:avLst/>
          </a:prstGeom>
          <a:noFill/>
          <a:ln/>
        </p:spPr>
        <p:txBody>
          <a:bodyPr wrap="none" rtlCol="0" anchor="t"/>
          <a:lstStyle/>
          <a:p>
            <a:pPr marL="0" indent="0" algn="l">
              <a:lnSpc>
                <a:spcPts val="2550"/>
              </a:lnSpc>
              <a:buNone/>
            </a:pPr>
            <a:r>
              <a:rPr lang="en-US" sz="1821" b="1" dirty="0">
                <a:solidFill>
                  <a:srgbClr val="EEEFF5"/>
                </a:solidFill>
                <a:latin typeface="Montserrat" pitchFamily="34" charset="0"/>
                <a:ea typeface="Montserrat" pitchFamily="34" charset="-122"/>
                <a:cs typeface="Montserrat" pitchFamily="34" charset="-120"/>
              </a:rPr>
              <a:t>by Anirudha Joshi</a:t>
            </a:r>
            <a:endParaRPr lang="en-US" sz="1821" dirty="0"/>
          </a:p>
        </p:txBody>
      </p:sp>
      <p:pic>
        <p:nvPicPr>
          <p:cNvPr id="13"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sp>
        <p:nvSpPr>
          <p:cNvPr id="4" name="Text 2"/>
          <p:cNvSpPr/>
          <p:nvPr/>
        </p:nvSpPr>
        <p:spPr>
          <a:xfrm>
            <a:off x="864037" y="2172533"/>
            <a:ext cx="6497003" cy="812125"/>
          </a:xfrm>
          <a:prstGeom prst="rect">
            <a:avLst/>
          </a:prstGeom>
          <a:noFill/>
          <a:ln/>
        </p:spPr>
        <p:txBody>
          <a:bodyPr wrap="none" rtlCol="0" anchor="t"/>
          <a:lstStyle/>
          <a:p>
            <a:pPr marL="0" indent="0">
              <a:lnSpc>
                <a:spcPts val="6395"/>
              </a:lnSpc>
              <a:buNone/>
            </a:pPr>
            <a:r>
              <a:rPr lang="en-US" sz="5116" b="1" dirty="0">
                <a:solidFill>
                  <a:srgbClr val="9998FF"/>
                </a:solidFill>
                <a:latin typeface="Barlow" pitchFamily="34" charset="0"/>
                <a:ea typeface="Barlow" pitchFamily="34" charset="-122"/>
                <a:cs typeface="Barlow" pitchFamily="34" charset="-120"/>
              </a:rPr>
              <a:t>Future Work</a:t>
            </a:r>
            <a:endParaRPr lang="en-US" sz="5116" dirty="0"/>
          </a:p>
        </p:txBody>
      </p:sp>
      <p:sp>
        <p:nvSpPr>
          <p:cNvPr id="5" name="Text 3"/>
          <p:cNvSpPr/>
          <p:nvPr/>
        </p:nvSpPr>
        <p:spPr>
          <a:xfrm>
            <a:off x="864037" y="3601760"/>
            <a:ext cx="3248501" cy="406003"/>
          </a:xfrm>
          <a:prstGeom prst="rect">
            <a:avLst/>
          </a:prstGeom>
          <a:noFill/>
          <a:ln/>
        </p:spPr>
        <p:txBody>
          <a:bodyPr wrap="none" rtlCol="0" anchor="t"/>
          <a:lstStyle/>
          <a:p>
            <a:pPr marL="0" indent="0">
              <a:lnSpc>
                <a:spcPts val="3197"/>
              </a:lnSpc>
              <a:buNone/>
            </a:pPr>
            <a:r>
              <a:rPr lang="en-US" sz="2558" b="1" dirty="0">
                <a:solidFill>
                  <a:srgbClr val="9998FF"/>
                </a:solidFill>
                <a:latin typeface="Barlow" pitchFamily="34" charset="0"/>
                <a:ea typeface="Barlow" pitchFamily="34" charset="-122"/>
                <a:cs typeface="Barlow" pitchFamily="34" charset="-120"/>
              </a:rPr>
              <a:t>Potential Extensions</a:t>
            </a:r>
            <a:endParaRPr lang="en-US" sz="2558" dirty="0"/>
          </a:p>
        </p:txBody>
      </p:sp>
      <p:sp>
        <p:nvSpPr>
          <p:cNvPr id="6" name="Text 4"/>
          <p:cNvSpPr/>
          <p:nvPr/>
        </p:nvSpPr>
        <p:spPr>
          <a:xfrm>
            <a:off x="864037" y="4254579"/>
            <a:ext cx="3898821" cy="1580198"/>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 Expanding to other domains (e.g., technical skills, soft skills)
</a:t>
            </a:r>
            <a:endParaRPr lang="en-US" sz="1944" dirty="0"/>
          </a:p>
        </p:txBody>
      </p:sp>
      <p:sp>
        <p:nvSpPr>
          <p:cNvPr id="7" name="Text 5"/>
          <p:cNvSpPr/>
          <p:nvPr/>
        </p:nvSpPr>
        <p:spPr>
          <a:xfrm>
            <a:off x="5372695" y="3601760"/>
            <a:ext cx="3248501" cy="406003"/>
          </a:xfrm>
          <a:prstGeom prst="rect">
            <a:avLst/>
          </a:prstGeom>
          <a:noFill/>
          <a:ln/>
        </p:spPr>
        <p:txBody>
          <a:bodyPr wrap="none" rtlCol="0" anchor="t"/>
          <a:lstStyle/>
          <a:p>
            <a:pPr marL="0" indent="0">
              <a:lnSpc>
                <a:spcPts val="3197"/>
              </a:lnSpc>
              <a:buNone/>
            </a:pPr>
            <a:r>
              <a:rPr lang="en-US" sz="2558" b="1" dirty="0">
                <a:solidFill>
                  <a:srgbClr val="9998FF"/>
                </a:solidFill>
                <a:latin typeface="Barlow" pitchFamily="34" charset="0"/>
                <a:ea typeface="Barlow" pitchFamily="34" charset="-122"/>
                <a:cs typeface="Barlow" pitchFamily="34" charset="-120"/>
              </a:rPr>
              <a:t>Long-term Vision</a:t>
            </a:r>
            <a:endParaRPr lang="en-US" sz="2558" dirty="0"/>
          </a:p>
        </p:txBody>
      </p:sp>
      <p:sp>
        <p:nvSpPr>
          <p:cNvPr id="8" name="Text 6"/>
          <p:cNvSpPr/>
          <p:nvPr/>
        </p:nvSpPr>
        <p:spPr>
          <a:xfrm>
            <a:off x="5372695" y="4254579"/>
            <a:ext cx="3898821" cy="790099"/>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A comprehensive platform for career development.</a:t>
            </a:r>
            <a:endParaRPr lang="en-US" sz="1944" dirty="0"/>
          </a:p>
        </p:txBody>
      </p:sp>
      <p:sp>
        <p:nvSpPr>
          <p:cNvPr id="9" name="Text 7"/>
          <p:cNvSpPr/>
          <p:nvPr/>
        </p:nvSpPr>
        <p:spPr>
          <a:xfrm>
            <a:off x="9881354" y="3601760"/>
            <a:ext cx="3619976" cy="406003"/>
          </a:xfrm>
          <a:prstGeom prst="rect">
            <a:avLst/>
          </a:prstGeom>
          <a:noFill/>
          <a:ln/>
        </p:spPr>
        <p:txBody>
          <a:bodyPr wrap="none" rtlCol="0" anchor="t"/>
          <a:lstStyle/>
          <a:p>
            <a:pPr marL="0" indent="0">
              <a:lnSpc>
                <a:spcPts val="3197"/>
              </a:lnSpc>
              <a:buNone/>
            </a:pPr>
            <a:r>
              <a:rPr lang="en-US" sz="2558" b="1" dirty="0">
                <a:solidFill>
                  <a:srgbClr val="9998FF"/>
                </a:solidFill>
                <a:latin typeface="Barlow" pitchFamily="34" charset="0"/>
                <a:ea typeface="Barlow" pitchFamily="34" charset="-122"/>
                <a:cs typeface="Barlow" pitchFamily="34" charset="-120"/>
              </a:rPr>
              <a:t>Continuous Improvement</a:t>
            </a:r>
            <a:endParaRPr lang="en-US" sz="2558" dirty="0"/>
          </a:p>
        </p:txBody>
      </p:sp>
      <p:sp>
        <p:nvSpPr>
          <p:cNvPr id="10" name="Text 8"/>
          <p:cNvSpPr/>
          <p:nvPr/>
        </p:nvSpPr>
        <p:spPr>
          <a:xfrm>
            <a:off x="9881354" y="4254579"/>
            <a:ext cx="3898821" cy="1185148"/>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Further development: Continuous improvement based on user feedback.</a:t>
            </a:r>
            <a:endParaRPr lang="en-US" sz="1944" dirty="0"/>
          </a:p>
        </p:txBody>
      </p:sp>
      <p:pic>
        <p:nvPicPr>
          <p:cNvPr id="11"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82836" y="793433"/>
            <a:ext cx="5886569" cy="735806"/>
          </a:xfrm>
          <a:prstGeom prst="rect">
            <a:avLst/>
          </a:prstGeom>
          <a:noFill/>
          <a:ln/>
        </p:spPr>
        <p:txBody>
          <a:bodyPr wrap="none" rtlCol="0" anchor="t"/>
          <a:lstStyle/>
          <a:p>
            <a:pPr marL="0" indent="0">
              <a:lnSpc>
                <a:spcPts val="5794"/>
              </a:lnSpc>
              <a:buNone/>
            </a:pPr>
            <a:r>
              <a:rPr lang="en-US" sz="4635" b="1" dirty="0">
                <a:solidFill>
                  <a:srgbClr val="9998FF"/>
                </a:solidFill>
                <a:latin typeface="Barlow" pitchFamily="34" charset="0"/>
                <a:ea typeface="Barlow" pitchFamily="34" charset="-122"/>
                <a:cs typeface="Barlow" pitchFamily="34" charset="-120"/>
              </a:rPr>
              <a:t>Introduction</a:t>
            </a:r>
            <a:endParaRPr lang="en-US" sz="4635" dirty="0"/>
          </a:p>
        </p:txBody>
      </p:sp>
      <p:sp>
        <p:nvSpPr>
          <p:cNvPr id="6" name="Shape 3"/>
          <p:cNvSpPr/>
          <p:nvPr/>
        </p:nvSpPr>
        <p:spPr>
          <a:xfrm>
            <a:off x="782836" y="2116336"/>
            <a:ext cx="503277" cy="503277"/>
          </a:xfrm>
          <a:prstGeom prst="roundRect">
            <a:avLst>
              <a:gd name="adj" fmla="val 40002"/>
            </a:avLst>
          </a:prstGeom>
          <a:solidFill>
            <a:srgbClr val="282C32"/>
          </a:solidFill>
          <a:ln/>
        </p:spPr>
        <p:txBody>
          <a:bodyPr/>
          <a:lstStyle/>
          <a:p>
            <a:endParaRPr lang="en-US"/>
          </a:p>
        </p:txBody>
      </p:sp>
      <p:sp>
        <p:nvSpPr>
          <p:cNvPr id="7" name="Text 4"/>
          <p:cNvSpPr/>
          <p:nvPr/>
        </p:nvSpPr>
        <p:spPr>
          <a:xfrm>
            <a:off x="971907" y="2191345"/>
            <a:ext cx="125016" cy="353139"/>
          </a:xfrm>
          <a:prstGeom prst="rect">
            <a:avLst/>
          </a:prstGeom>
          <a:noFill/>
          <a:ln/>
        </p:spPr>
        <p:txBody>
          <a:bodyPr wrap="none" rtlCol="0" anchor="t"/>
          <a:lstStyle/>
          <a:p>
            <a:pPr marL="0" indent="0" algn="ctr">
              <a:lnSpc>
                <a:spcPts val="2781"/>
              </a:lnSpc>
              <a:buNone/>
            </a:pPr>
            <a:r>
              <a:rPr lang="en-US" sz="2781" b="1" dirty="0">
                <a:solidFill>
                  <a:srgbClr val="EEEFF5"/>
                </a:solidFill>
                <a:latin typeface="Barlow" pitchFamily="34" charset="0"/>
                <a:ea typeface="Barlow" pitchFamily="34" charset="-122"/>
                <a:cs typeface="Barlow" pitchFamily="34" charset="-120"/>
              </a:rPr>
              <a:t>1</a:t>
            </a:r>
            <a:endParaRPr lang="en-US" sz="2781" dirty="0"/>
          </a:p>
        </p:txBody>
      </p:sp>
      <p:sp>
        <p:nvSpPr>
          <p:cNvPr id="8" name="Text 5"/>
          <p:cNvSpPr/>
          <p:nvPr/>
        </p:nvSpPr>
        <p:spPr>
          <a:xfrm>
            <a:off x="1509712" y="2116336"/>
            <a:ext cx="2943225" cy="367903"/>
          </a:xfrm>
          <a:prstGeom prst="rect">
            <a:avLst/>
          </a:prstGeom>
          <a:noFill/>
          <a:ln/>
        </p:spPr>
        <p:txBody>
          <a:bodyPr wrap="none" rtlCol="0" anchor="t"/>
          <a:lstStyle/>
          <a:p>
            <a:pPr marL="0" indent="0">
              <a:lnSpc>
                <a:spcPts val="2897"/>
              </a:lnSpc>
              <a:buNone/>
            </a:pPr>
            <a:r>
              <a:rPr lang="en-US" sz="2318" b="1" dirty="0">
                <a:solidFill>
                  <a:srgbClr val="EEEFF5"/>
                </a:solidFill>
                <a:latin typeface="Barlow" pitchFamily="34" charset="0"/>
                <a:ea typeface="Barlow" pitchFamily="34" charset="-122"/>
                <a:cs typeface="Barlow" pitchFamily="34" charset="-120"/>
              </a:rPr>
              <a:t>Project Overview</a:t>
            </a:r>
            <a:endParaRPr lang="en-US" sz="2318" dirty="0"/>
          </a:p>
        </p:txBody>
      </p:sp>
      <p:sp>
        <p:nvSpPr>
          <p:cNvPr id="9" name="Text 6"/>
          <p:cNvSpPr/>
          <p:nvPr/>
        </p:nvSpPr>
        <p:spPr>
          <a:xfrm>
            <a:off x="1509712" y="2618423"/>
            <a:ext cx="6851452" cy="1073706"/>
          </a:xfrm>
          <a:prstGeom prst="rect">
            <a:avLst/>
          </a:prstGeom>
          <a:noFill/>
          <a:ln/>
        </p:spPr>
        <p:txBody>
          <a:bodyPr wrap="square" rtlCol="0" anchor="t"/>
          <a:lstStyle/>
          <a:p>
            <a:pPr marL="0" indent="0">
              <a:lnSpc>
                <a:spcPts val="2818"/>
              </a:lnSpc>
              <a:buNone/>
            </a:pPr>
            <a:r>
              <a:rPr lang="en-US" sz="1761" dirty="0">
                <a:solidFill>
                  <a:srgbClr val="EEEFF5"/>
                </a:solidFill>
                <a:latin typeface="Montserrat" pitchFamily="34" charset="0"/>
                <a:ea typeface="Montserrat" pitchFamily="34" charset="-122"/>
                <a:cs typeface="Montserrat" pitchFamily="34" charset="-120"/>
              </a:rPr>
              <a:t>Brief overview of the final project: Development of an interview preparation chatbot that utilizes LLM and RAG implementation.</a:t>
            </a:r>
            <a:endParaRPr lang="en-US" sz="1761" dirty="0"/>
          </a:p>
        </p:txBody>
      </p:sp>
      <p:sp>
        <p:nvSpPr>
          <p:cNvPr id="10" name="Shape 7"/>
          <p:cNvSpPr/>
          <p:nvPr/>
        </p:nvSpPr>
        <p:spPr>
          <a:xfrm>
            <a:off x="782836" y="4167307"/>
            <a:ext cx="503277" cy="503277"/>
          </a:xfrm>
          <a:prstGeom prst="roundRect">
            <a:avLst>
              <a:gd name="adj" fmla="val 40002"/>
            </a:avLst>
          </a:prstGeom>
          <a:solidFill>
            <a:srgbClr val="282C32"/>
          </a:solidFill>
          <a:ln/>
        </p:spPr>
        <p:txBody>
          <a:bodyPr/>
          <a:lstStyle/>
          <a:p>
            <a:endParaRPr lang="en-US"/>
          </a:p>
        </p:txBody>
      </p:sp>
      <p:sp>
        <p:nvSpPr>
          <p:cNvPr id="11" name="Text 8"/>
          <p:cNvSpPr/>
          <p:nvPr/>
        </p:nvSpPr>
        <p:spPr>
          <a:xfrm>
            <a:off x="935593" y="4242316"/>
            <a:ext cx="197763" cy="353139"/>
          </a:xfrm>
          <a:prstGeom prst="rect">
            <a:avLst/>
          </a:prstGeom>
          <a:noFill/>
          <a:ln/>
        </p:spPr>
        <p:txBody>
          <a:bodyPr wrap="none" rtlCol="0" anchor="t"/>
          <a:lstStyle/>
          <a:p>
            <a:pPr marL="0" indent="0" algn="ctr">
              <a:lnSpc>
                <a:spcPts val="2781"/>
              </a:lnSpc>
              <a:buNone/>
            </a:pPr>
            <a:r>
              <a:rPr lang="en-US" sz="2781" b="1" dirty="0">
                <a:solidFill>
                  <a:srgbClr val="EEEFF5"/>
                </a:solidFill>
                <a:latin typeface="Barlow" pitchFamily="34" charset="0"/>
                <a:ea typeface="Barlow" pitchFamily="34" charset="-122"/>
                <a:cs typeface="Barlow" pitchFamily="34" charset="-120"/>
              </a:rPr>
              <a:t>2</a:t>
            </a:r>
            <a:endParaRPr lang="en-US" sz="2781" dirty="0"/>
          </a:p>
        </p:txBody>
      </p:sp>
      <p:sp>
        <p:nvSpPr>
          <p:cNvPr id="12" name="Text 9"/>
          <p:cNvSpPr/>
          <p:nvPr/>
        </p:nvSpPr>
        <p:spPr>
          <a:xfrm>
            <a:off x="1509712" y="4167307"/>
            <a:ext cx="2943225" cy="367903"/>
          </a:xfrm>
          <a:prstGeom prst="rect">
            <a:avLst/>
          </a:prstGeom>
          <a:noFill/>
          <a:ln/>
        </p:spPr>
        <p:txBody>
          <a:bodyPr wrap="none" rtlCol="0" anchor="t"/>
          <a:lstStyle/>
          <a:p>
            <a:pPr marL="0" indent="0">
              <a:lnSpc>
                <a:spcPts val="2897"/>
              </a:lnSpc>
              <a:buNone/>
            </a:pPr>
            <a:r>
              <a:rPr lang="en-US" sz="2318" b="1" dirty="0">
                <a:solidFill>
                  <a:srgbClr val="EEEFF5"/>
                </a:solidFill>
                <a:latin typeface="Barlow" pitchFamily="34" charset="0"/>
                <a:ea typeface="Barlow" pitchFamily="34" charset="-122"/>
                <a:cs typeface="Barlow" pitchFamily="34" charset="-120"/>
              </a:rPr>
              <a:t>Objectives and Goals</a:t>
            </a:r>
            <a:endParaRPr lang="en-US" sz="2318" dirty="0"/>
          </a:p>
        </p:txBody>
      </p:sp>
      <p:sp>
        <p:nvSpPr>
          <p:cNvPr id="13" name="Text 10"/>
          <p:cNvSpPr/>
          <p:nvPr/>
        </p:nvSpPr>
        <p:spPr>
          <a:xfrm>
            <a:off x="1509712" y="4669393"/>
            <a:ext cx="6851452" cy="1073706"/>
          </a:xfrm>
          <a:prstGeom prst="rect">
            <a:avLst/>
          </a:prstGeom>
          <a:noFill/>
          <a:ln/>
        </p:spPr>
        <p:txBody>
          <a:bodyPr wrap="square" rtlCol="0" anchor="t"/>
          <a:lstStyle/>
          <a:p>
            <a:pPr marL="0" indent="0">
              <a:lnSpc>
                <a:spcPts val="2818"/>
              </a:lnSpc>
              <a:buNone/>
            </a:pPr>
            <a:r>
              <a:rPr lang="en-US" sz="1761" dirty="0">
                <a:solidFill>
                  <a:srgbClr val="EEEFF5"/>
                </a:solidFill>
                <a:latin typeface="Montserrat" pitchFamily="34" charset="0"/>
                <a:ea typeface="Montserrat" pitchFamily="34" charset="-122"/>
                <a:cs typeface="Montserrat" pitchFamily="34" charset="-120"/>
              </a:rPr>
              <a:t>- Provide personalized interview preparation resources.
- Utilize user inputs for tailored learning paths.
- Enhance user readiness for interviews.</a:t>
            </a:r>
            <a:endParaRPr lang="en-US" sz="1761" dirty="0"/>
          </a:p>
        </p:txBody>
      </p:sp>
      <p:sp>
        <p:nvSpPr>
          <p:cNvPr id="14" name="Shape 11"/>
          <p:cNvSpPr/>
          <p:nvPr/>
        </p:nvSpPr>
        <p:spPr>
          <a:xfrm>
            <a:off x="782836" y="6218277"/>
            <a:ext cx="503277" cy="503277"/>
          </a:xfrm>
          <a:prstGeom prst="roundRect">
            <a:avLst>
              <a:gd name="adj" fmla="val 40002"/>
            </a:avLst>
          </a:prstGeom>
          <a:solidFill>
            <a:srgbClr val="282C32"/>
          </a:solidFill>
          <a:ln/>
        </p:spPr>
        <p:txBody>
          <a:bodyPr/>
          <a:lstStyle/>
          <a:p>
            <a:endParaRPr lang="en-US"/>
          </a:p>
        </p:txBody>
      </p:sp>
      <p:sp>
        <p:nvSpPr>
          <p:cNvPr id="15" name="Text 12"/>
          <p:cNvSpPr/>
          <p:nvPr/>
        </p:nvSpPr>
        <p:spPr>
          <a:xfrm>
            <a:off x="939046" y="6293287"/>
            <a:ext cx="190738" cy="353139"/>
          </a:xfrm>
          <a:prstGeom prst="rect">
            <a:avLst/>
          </a:prstGeom>
          <a:noFill/>
          <a:ln/>
        </p:spPr>
        <p:txBody>
          <a:bodyPr wrap="none" rtlCol="0" anchor="t"/>
          <a:lstStyle/>
          <a:p>
            <a:pPr marL="0" indent="0" algn="ctr">
              <a:lnSpc>
                <a:spcPts val="2781"/>
              </a:lnSpc>
              <a:buNone/>
            </a:pPr>
            <a:r>
              <a:rPr lang="en-US" sz="2781" b="1" dirty="0">
                <a:solidFill>
                  <a:srgbClr val="EEEFF5"/>
                </a:solidFill>
                <a:latin typeface="Barlow" pitchFamily="34" charset="0"/>
                <a:ea typeface="Barlow" pitchFamily="34" charset="-122"/>
                <a:cs typeface="Barlow" pitchFamily="34" charset="-120"/>
              </a:rPr>
              <a:t>3</a:t>
            </a:r>
            <a:endParaRPr lang="en-US" sz="2781" dirty="0"/>
          </a:p>
        </p:txBody>
      </p:sp>
      <p:sp>
        <p:nvSpPr>
          <p:cNvPr id="16" name="Text 13"/>
          <p:cNvSpPr/>
          <p:nvPr/>
        </p:nvSpPr>
        <p:spPr>
          <a:xfrm>
            <a:off x="1509712" y="6218277"/>
            <a:ext cx="3451979" cy="367903"/>
          </a:xfrm>
          <a:prstGeom prst="rect">
            <a:avLst/>
          </a:prstGeom>
          <a:noFill/>
          <a:ln/>
        </p:spPr>
        <p:txBody>
          <a:bodyPr wrap="none" rtlCol="0" anchor="t"/>
          <a:lstStyle/>
          <a:p>
            <a:pPr marL="0" indent="0">
              <a:lnSpc>
                <a:spcPts val="2897"/>
              </a:lnSpc>
              <a:buNone/>
            </a:pPr>
            <a:r>
              <a:rPr lang="en-US" sz="2318" b="1" dirty="0">
                <a:solidFill>
                  <a:srgbClr val="EEEFF5"/>
                </a:solidFill>
                <a:latin typeface="Barlow" pitchFamily="34" charset="0"/>
                <a:ea typeface="Barlow" pitchFamily="34" charset="-122"/>
                <a:cs typeface="Barlow" pitchFamily="34" charset="-120"/>
              </a:rPr>
              <a:t>Importance and Relevance</a:t>
            </a:r>
            <a:endParaRPr lang="en-US" sz="2318" dirty="0"/>
          </a:p>
        </p:txBody>
      </p:sp>
      <p:sp>
        <p:nvSpPr>
          <p:cNvPr id="17" name="Text 14"/>
          <p:cNvSpPr/>
          <p:nvPr/>
        </p:nvSpPr>
        <p:spPr>
          <a:xfrm>
            <a:off x="1509712" y="6720364"/>
            <a:ext cx="6851452" cy="715804"/>
          </a:xfrm>
          <a:prstGeom prst="rect">
            <a:avLst/>
          </a:prstGeom>
          <a:noFill/>
          <a:ln/>
        </p:spPr>
        <p:txBody>
          <a:bodyPr wrap="square" rtlCol="0" anchor="t"/>
          <a:lstStyle/>
          <a:p>
            <a:pPr marL="0" indent="0">
              <a:lnSpc>
                <a:spcPts val="2818"/>
              </a:lnSpc>
              <a:buNone/>
            </a:pPr>
            <a:r>
              <a:rPr lang="en-US" sz="1761" dirty="0">
                <a:solidFill>
                  <a:srgbClr val="EEEFF5"/>
                </a:solidFill>
                <a:latin typeface="Montserrat" pitchFamily="34" charset="0"/>
                <a:ea typeface="Montserrat" pitchFamily="34" charset="-122"/>
                <a:cs typeface="Montserrat" pitchFamily="34" charset="-120"/>
              </a:rPr>
              <a:t>This project combines AI and NLP advancements to address real-world needs in career development.</a:t>
            </a:r>
            <a:endParaRPr lang="en-US" sz="1761" dirty="0"/>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sp>
        <p:nvSpPr>
          <p:cNvPr id="4" name="Text 2"/>
          <p:cNvSpPr/>
          <p:nvPr/>
        </p:nvSpPr>
        <p:spPr>
          <a:xfrm>
            <a:off x="864037" y="1975009"/>
            <a:ext cx="6497003" cy="812125"/>
          </a:xfrm>
          <a:prstGeom prst="rect">
            <a:avLst/>
          </a:prstGeom>
          <a:noFill/>
          <a:ln/>
        </p:spPr>
        <p:txBody>
          <a:bodyPr wrap="none" rtlCol="0" anchor="t"/>
          <a:lstStyle/>
          <a:p>
            <a:pPr marL="0" indent="0">
              <a:lnSpc>
                <a:spcPts val="6395"/>
              </a:lnSpc>
              <a:buNone/>
            </a:pPr>
            <a:r>
              <a:rPr lang="en-US" sz="5116" b="1" dirty="0">
                <a:solidFill>
                  <a:srgbClr val="9998FF"/>
                </a:solidFill>
                <a:latin typeface="Barlow" pitchFamily="34" charset="0"/>
                <a:ea typeface="Barlow" pitchFamily="34" charset="-122"/>
                <a:cs typeface="Barlow" pitchFamily="34" charset="-120"/>
              </a:rPr>
              <a:t>Project Description</a:t>
            </a:r>
            <a:endParaRPr lang="en-US" sz="5116" dirty="0"/>
          </a:p>
        </p:txBody>
      </p:sp>
      <p:sp>
        <p:nvSpPr>
          <p:cNvPr id="5" name="Text 3"/>
          <p:cNvSpPr/>
          <p:nvPr/>
        </p:nvSpPr>
        <p:spPr>
          <a:xfrm>
            <a:off x="864037" y="3404235"/>
            <a:ext cx="3248501" cy="406003"/>
          </a:xfrm>
          <a:prstGeom prst="rect">
            <a:avLst/>
          </a:prstGeom>
          <a:noFill/>
          <a:ln/>
        </p:spPr>
        <p:txBody>
          <a:bodyPr wrap="none" rtlCol="0" anchor="t"/>
          <a:lstStyle/>
          <a:p>
            <a:pPr marL="0" indent="0">
              <a:lnSpc>
                <a:spcPts val="3197"/>
              </a:lnSpc>
              <a:buNone/>
            </a:pPr>
            <a:r>
              <a:rPr lang="en-US" sz="2558" b="1" dirty="0">
                <a:solidFill>
                  <a:srgbClr val="9998FF"/>
                </a:solidFill>
                <a:latin typeface="Barlow" pitchFamily="34" charset="0"/>
                <a:ea typeface="Barlow" pitchFamily="34" charset="-122"/>
                <a:cs typeface="Barlow" pitchFamily="34" charset="-120"/>
              </a:rPr>
              <a:t>Detailed Description</a:t>
            </a:r>
            <a:endParaRPr lang="en-US" sz="2558" dirty="0"/>
          </a:p>
        </p:txBody>
      </p:sp>
      <p:sp>
        <p:nvSpPr>
          <p:cNvPr id="6" name="Text 4"/>
          <p:cNvSpPr/>
          <p:nvPr/>
        </p:nvSpPr>
        <p:spPr>
          <a:xfrm>
            <a:off x="864037" y="4057055"/>
            <a:ext cx="3898821" cy="1975247"/>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An intelligent chatbot that helps users prepare for job interviews based on their role, time availability, daily commitment, and resume.</a:t>
            </a:r>
            <a:endParaRPr lang="en-US" sz="1944" dirty="0"/>
          </a:p>
        </p:txBody>
      </p:sp>
      <p:sp>
        <p:nvSpPr>
          <p:cNvPr id="7" name="Text 5"/>
          <p:cNvSpPr/>
          <p:nvPr/>
        </p:nvSpPr>
        <p:spPr>
          <a:xfrm>
            <a:off x="5372695" y="3404235"/>
            <a:ext cx="3248501" cy="406003"/>
          </a:xfrm>
          <a:prstGeom prst="rect">
            <a:avLst/>
          </a:prstGeom>
          <a:noFill/>
          <a:ln/>
        </p:spPr>
        <p:txBody>
          <a:bodyPr wrap="none" rtlCol="0" anchor="t"/>
          <a:lstStyle/>
          <a:p>
            <a:pPr marL="0" indent="0">
              <a:lnSpc>
                <a:spcPts val="3197"/>
              </a:lnSpc>
              <a:buNone/>
            </a:pPr>
            <a:r>
              <a:rPr lang="en-US" sz="2558" b="1" dirty="0">
                <a:solidFill>
                  <a:srgbClr val="9998FF"/>
                </a:solidFill>
                <a:latin typeface="Barlow" pitchFamily="34" charset="0"/>
                <a:ea typeface="Barlow" pitchFamily="34" charset="-122"/>
                <a:cs typeface="Barlow" pitchFamily="34" charset="-120"/>
              </a:rPr>
              <a:t>Specific Problem</a:t>
            </a:r>
            <a:endParaRPr lang="en-US" sz="2558" dirty="0"/>
          </a:p>
        </p:txBody>
      </p:sp>
      <p:sp>
        <p:nvSpPr>
          <p:cNvPr id="8" name="Text 6"/>
          <p:cNvSpPr/>
          <p:nvPr/>
        </p:nvSpPr>
        <p:spPr>
          <a:xfrm>
            <a:off x="5372695" y="4057055"/>
            <a:ext cx="3898821" cy="1185148"/>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Lack of personalized and structured interview preparation resources.</a:t>
            </a:r>
            <a:endParaRPr lang="en-US" sz="1944" dirty="0"/>
          </a:p>
        </p:txBody>
      </p:sp>
      <p:sp>
        <p:nvSpPr>
          <p:cNvPr id="9" name="Text 7"/>
          <p:cNvSpPr/>
          <p:nvPr/>
        </p:nvSpPr>
        <p:spPr>
          <a:xfrm>
            <a:off x="9881354" y="3404235"/>
            <a:ext cx="3248501" cy="406003"/>
          </a:xfrm>
          <a:prstGeom prst="rect">
            <a:avLst/>
          </a:prstGeom>
          <a:noFill/>
          <a:ln/>
        </p:spPr>
        <p:txBody>
          <a:bodyPr wrap="none" rtlCol="0" anchor="t"/>
          <a:lstStyle/>
          <a:p>
            <a:pPr marL="0" indent="0">
              <a:lnSpc>
                <a:spcPts val="3197"/>
              </a:lnSpc>
              <a:buNone/>
            </a:pPr>
            <a:r>
              <a:rPr lang="en-US" sz="2558" b="1" dirty="0">
                <a:solidFill>
                  <a:srgbClr val="9998FF"/>
                </a:solidFill>
                <a:latin typeface="Barlow" pitchFamily="34" charset="0"/>
                <a:ea typeface="Barlow" pitchFamily="34" charset="-122"/>
                <a:cs typeface="Barlow" pitchFamily="34" charset="-120"/>
              </a:rPr>
              <a:t>Scope</a:t>
            </a:r>
            <a:endParaRPr lang="en-US" sz="2558" dirty="0"/>
          </a:p>
        </p:txBody>
      </p:sp>
      <p:sp>
        <p:nvSpPr>
          <p:cNvPr id="10" name="Text 8"/>
          <p:cNvSpPr/>
          <p:nvPr/>
        </p:nvSpPr>
        <p:spPr>
          <a:xfrm>
            <a:off x="9881354" y="4057055"/>
            <a:ext cx="3898821" cy="1185148"/>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Providing video resources, blogs tailored to individual needs.</a:t>
            </a:r>
            <a:endParaRPr lang="en-US" sz="1944" dirty="0"/>
          </a:p>
        </p:txBody>
      </p:sp>
      <p:pic>
        <p:nvPicPr>
          <p:cNvPr id="11"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pic>
        <p:nvPicPr>
          <p:cNvPr id="4" name="Image 0"/>
          <p:cNvPicPr>
            <a:picLocks noChangeAspect="1"/>
          </p:cNvPicPr>
          <p:nvPr/>
        </p:nvPicPr>
        <p:blipFill>
          <a:blip r:embed="rId3"/>
          <a:srcRect/>
          <a:stretch/>
        </p:blipFill>
        <p:spPr>
          <a:xfrm>
            <a:off x="132398" y="1163718"/>
            <a:ext cx="5839538" cy="5259823"/>
          </a:xfrm>
          <a:prstGeom prst="rect">
            <a:avLst/>
          </a:prstGeom>
        </p:spPr>
      </p:pic>
      <p:sp>
        <p:nvSpPr>
          <p:cNvPr id="5" name="Text 2"/>
          <p:cNvSpPr/>
          <p:nvPr/>
        </p:nvSpPr>
        <p:spPr>
          <a:xfrm>
            <a:off x="6104334" y="626388"/>
            <a:ext cx="4646890" cy="580787"/>
          </a:xfrm>
          <a:prstGeom prst="rect">
            <a:avLst/>
          </a:prstGeom>
          <a:noFill/>
          <a:ln/>
        </p:spPr>
        <p:txBody>
          <a:bodyPr wrap="none" rtlCol="0" anchor="t"/>
          <a:lstStyle/>
          <a:p>
            <a:pPr marL="0" indent="0">
              <a:lnSpc>
                <a:spcPts val="4574"/>
              </a:lnSpc>
              <a:buNone/>
            </a:pPr>
            <a:r>
              <a:rPr lang="en-US" sz="3659" b="1" dirty="0">
                <a:solidFill>
                  <a:srgbClr val="9998FF"/>
                </a:solidFill>
                <a:latin typeface="Barlow" pitchFamily="34" charset="0"/>
                <a:ea typeface="Barlow" pitchFamily="34" charset="-122"/>
                <a:cs typeface="Barlow" pitchFamily="34" charset="-120"/>
              </a:rPr>
              <a:t>Project Architecture</a:t>
            </a:r>
            <a:endParaRPr lang="en-US" sz="3659" dirty="0"/>
          </a:p>
        </p:txBody>
      </p:sp>
      <p:pic>
        <p:nvPicPr>
          <p:cNvPr id="6" name="Image 1" descr="preencoded.png"/>
          <p:cNvPicPr>
            <a:picLocks noChangeAspect="1"/>
          </p:cNvPicPr>
          <p:nvPr/>
        </p:nvPicPr>
        <p:blipFill>
          <a:blip r:embed="rId4"/>
          <a:stretch>
            <a:fillRect/>
          </a:stretch>
        </p:blipFill>
        <p:spPr>
          <a:xfrm>
            <a:off x="6104334" y="1471970"/>
            <a:ext cx="882848" cy="1412557"/>
          </a:xfrm>
          <a:prstGeom prst="rect">
            <a:avLst/>
          </a:prstGeom>
        </p:spPr>
      </p:pic>
      <p:sp>
        <p:nvSpPr>
          <p:cNvPr id="7" name="Text 3"/>
          <p:cNvSpPr/>
          <p:nvPr/>
        </p:nvSpPr>
        <p:spPr>
          <a:xfrm>
            <a:off x="7251978" y="1648539"/>
            <a:ext cx="2323386" cy="290274"/>
          </a:xfrm>
          <a:prstGeom prst="rect">
            <a:avLst/>
          </a:prstGeom>
          <a:noFill/>
          <a:ln/>
        </p:spPr>
        <p:txBody>
          <a:bodyPr wrap="none" rtlCol="0" anchor="t"/>
          <a:lstStyle/>
          <a:p>
            <a:pPr marL="0" indent="0" algn="l">
              <a:lnSpc>
                <a:spcPts val="2287"/>
              </a:lnSpc>
              <a:buNone/>
            </a:pPr>
            <a:r>
              <a:rPr lang="en-US" sz="1829" b="1" dirty="0">
                <a:solidFill>
                  <a:srgbClr val="EEEFF5"/>
                </a:solidFill>
                <a:latin typeface="Barlow" pitchFamily="34" charset="0"/>
                <a:ea typeface="Barlow" pitchFamily="34" charset="-122"/>
                <a:cs typeface="Barlow" pitchFamily="34" charset="-120"/>
              </a:rPr>
              <a:t>User Interface</a:t>
            </a:r>
            <a:endParaRPr lang="en-US" sz="1829" dirty="0"/>
          </a:p>
        </p:txBody>
      </p:sp>
      <p:sp>
        <p:nvSpPr>
          <p:cNvPr id="8" name="Text 4"/>
          <p:cNvSpPr/>
          <p:nvPr/>
        </p:nvSpPr>
        <p:spPr>
          <a:xfrm>
            <a:off x="7251978" y="2044660"/>
            <a:ext cx="6760488" cy="282416"/>
          </a:xfrm>
          <a:prstGeom prst="rect">
            <a:avLst/>
          </a:prstGeom>
          <a:noFill/>
          <a:ln/>
        </p:spPr>
        <p:txBody>
          <a:bodyPr wrap="none" rtlCol="0" anchor="t"/>
          <a:lstStyle/>
          <a:p>
            <a:pPr marL="0" indent="0" algn="l">
              <a:lnSpc>
                <a:spcPts val="2225"/>
              </a:lnSpc>
              <a:buNone/>
            </a:pPr>
            <a:r>
              <a:rPr lang="en-US" sz="1390" dirty="0">
                <a:solidFill>
                  <a:srgbClr val="EEEFF5"/>
                </a:solidFill>
                <a:latin typeface="Montserrat" pitchFamily="34" charset="0"/>
                <a:ea typeface="Montserrat" pitchFamily="34" charset="-122"/>
                <a:cs typeface="Montserrat" pitchFamily="34" charset="-120"/>
              </a:rPr>
              <a:t>The front-end component where users interact with the chatbot.</a:t>
            </a:r>
            <a:endParaRPr lang="en-US" sz="1390" dirty="0"/>
          </a:p>
        </p:txBody>
      </p:sp>
      <p:pic>
        <p:nvPicPr>
          <p:cNvPr id="9" name="Image 2" descr="preencoded.png"/>
          <p:cNvPicPr>
            <a:picLocks noChangeAspect="1"/>
          </p:cNvPicPr>
          <p:nvPr/>
        </p:nvPicPr>
        <p:blipFill>
          <a:blip r:embed="rId5"/>
          <a:stretch>
            <a:fillRect/>
          </a:stretch>
        </p:blipFill>
        <p:spPr>
          <a:xfrm>
            <a:off x="6104334" y="2884527"/>
            <a:ext cx="882848" cy="1412557"/>
          </a:xfrm>
          <a:prstGeom prst="rect">
            <a:avLst/>
          </a:prstGeom>
        </p:spPr>
      </p:pic>
      <p:sp>
        <p:nvSpPr>
          <p:cNvPr id="10" name="Text 5"/>
          <p:cNvSpPr/>
          <p:nvPr/>
        </p:nvSpPr>
        <p:spPr>
          <a:xfrm>
            <a:off x="7251978" y="3061097"/>
            <a:ext cx="2323386" cy="290274"/>
          </a:xfrm>
          <a:prstGeom prst="rect">
            <a:avLst/>
          </a:prstGeom>
          <a:noFill/>
          <a:ln/>
        </p:spPr>
        <p:txBody>
          <a:bodyPr wrap="none" rtlCol="0" anchor="t"/>
          <a:lstStyle/>
          <a:p>
            <a:pPr marL="0" indent="0" algn="l">
              <a:lnSpc>
                <a:spcPts val="2287"/>
              </a:lnSpc>
              <a:buNone/>
            </a:pPr>
            <a:r>
              <a:rPr lang="en-US" sz="1829" b="1" dirty="0">
                <a:solidFill>
                  <a:srgbClr val="EEEFF5"/>
                </a:solidFill>
                <a:latin typeface="Barlow" pitchFamily="34" charset="0"/>
                <a:ea typeface="Barlow" pitchFamily="34" charset="-122"/>
                <a:cs typeface="Barlow" pitchFamily="34" charset="-120"/>
              </a:rPr>
              <a:t>Backend Server</a:t>
            </a:r>
            <a:endParaRPr lang="en-US" sz="1829" dirty="0"/>
          </a:p>
        </p:txBody>
      </p:sp>
      <p:sp>
        <p:nvSpPr>
          <p:cNvPr id="11" name="Text 6"/>
          <p:cNvSpPr/>
          <p:nvPr/>
        </p:nvSpPr>
        <p:spPr>
          <a:xfrm>
            <a:off x="7251978" y="3457218"/>
            <a:ext cx="6760488" cy="282416"/>
          </a:xfrm>
          <a:prstGeom prst="rect">
            <a:avLst/>
          </a:prstGeom>
          <a:noFill/>
          <a:ln/>
        </p:spPr>
        <p:txBody>
          <a:bodyPr wrap="none" rtlCol="0" anchor="t"/>
          <a:lstStyle/>
          <a:p>
            <a:pPr marL="0" indent="0" algn="l">
              <a:lnSpc>
                <a:spcPts val="2225"/>
              </a:lnSpc>
              <a:buNone/>
            </a:pPr>
            <a:r>
              <a:rPr lang="en-US" sz="1390" dirty="0">
                <a:solidFill>
                  <a:srgbClr val="EEEFF5"/>
                </a:solidFill>
                <a:latin typeface="Montserrat" pitchFamily="34" charset="0"/>
                <a:ea typeface="Montserrat" pitchFamily="34" charset="-122"/>
                <a:cs typeface="Montserrat" pitchFamily="34" charset="-120"/>
              </a:rPr>
              <a:t>Processes user inputs and manages data flow between components.</a:t>
            </a:r>
            <a:endParaRPr lang="en-US" sz="1390" dirty="0"/>
          </a:p>
        </p:txBody>
      </p:sp>
      <p:pic>
        <p:nvPicPr>
          <p:cNvPr id="12" name="Image 3" descr="preencoded.png"/>
          <p:cNvPicPr>
            <a:picLocks noChangeAspect="1"/>
          </p:cNvPicPr>
          <p:nvPr/>
        </p:nvPicPr>
        <p:blipFill>
          <a:blip r:embed="rId6"/>
          <a:stretch>
            <a:fillRect/>
          </a:stretch>
        </p:blipFill>
        <p:spPr>
          <a:xfrm>
            <a:off x="6104334" y="4297085"/>
            <a:ext cx="882848" cy="1412557"/>
          </a:xfrm>
          <a:prstGeom prst="rect">
            <a:avLst/>
          </a:prstGeom>
        </p:spPr>
      </p:pic>
      <p:sp>
        <p:nvSpPr>
          <p:cNvPr id="13" name="Text 7"/>
          <p:cNvSpPr/>
          <p:nvPr/>
        </p:nvSpPr>
        <p:spPr>
          <a:xfrm>
            <a:off x="7251978" y="4473654"/>
            <a:ext cx="2323386" cy="290274"/>
          </a:xfrm>
          <a:prstGeom prst="rect">
            <a:avLst/>
          </a:prstGeom>
          <a:noFill/>
          <a:ln/>
        </p:spPr>
        <p:txBody>
          <a:bodyPr wrap="none" rtlCol="0" anchor="t"/>
          <a:lstStyle/>
          <a:p>
            <a:pPr marL="0" indent="0" algn="l">
              <a:lnSpc>
                <a:spcPts val="2287"/>
              </a:lnSpc>
              <a:buNone/>
            </a:pPr>
            <a:r>
              <a:rPr lang="en-US" sz="1829" b="1" dirty="0">
                <a:solidFill>
                  <a:srgbClr val="EEEFF5"/>
                </a:solidFill>
                <a:latin typeface="Barlow" pitchFamily="34" charset="0"/>
                <a:ea typeface="Barlow" pitchFamily="34" charset="-122"/>
                <a:cs typeface="Barlow" pitchFamily="34" charset="-120"/>
              </a:rPr>
              <a:t>OpenAI API for NLP</a:t>
            </a:r>
            <a:endParaRPr lang="en-US" sz="1829" dirty="0"/>
          </a:p>
        </p:txBody>
      </p:sp>
      <p:sp>
        <p:nvSpPr>
          <p:cNvPr id="14" name="Text 8"/>
          <p:cNvSpPr/>
          <p:nvPr/>
        </p:nvSpPr>
        <p:spPr>
          <a:xfrm>
            <a:off x="7251978" y="4869775"/>
            <a:ext cx="6760488" cy="282416"/>
          </a:xfrm>
          <a:prstGeom prst="rect">
            <a:avLst/>
          </a:prstGeom>
          <a:noFill/>
          <a:ln/>
        </p:spPr>
        <p:txBody>
          <a:bodyPr wrap="none" rtlCol="0" anchor="t"/>
          <a:lstStyle/>
          <a:p>
            <a:pPr marL="0" indent="0" algn="l">
              <a:lnSpc>
                <a:spcPts val="2225"/>
              </a:lnSpc>
              <a:buNone/>
            </a:pPr>
            <a:r>
              <a:rPr lang="en-US" sz="1390" dirty="0">
                <a:solidFill>
                  <a:srgbClr val="EEEFF5"/>
                </a:solidFill>
                <a:latin typeface="Montserrat" pitchFamily="34" charset="0"/>
                <a:ea typeface="Montserrat" pitchFamily="34" charset="-122"/>
                <a:cs typeface="Montserrat" pitchFamily="34" charset="-120"/>
              </a:rPr>
              <a:t>Handles natural language processing tasks.</a:t>
            </a:r>
            <a:endParaRPr lang="en-US" sz="1390" dirty="0"/>
          </a:p>
        </p:txBody>
      </p:sp>
      <p:pic>
        <p:nvPicPr>
          <p:cNvPr id="15" name="Image 4" descr="preencoded.png"/>
          <p:cNvPicPr>
            <a:picLocks noChangeAspect="1"/>
          </p:cNvPicPr>
          <p:nvPr/>
        </p:nvPicPr>
        <p:blipFill>
          <a:blip r:embed="rId7"/>
          <a:stretch>
            <a:fillRect/>
          </a:stretch>
        </p:blipFill>
        <p:spPr>
          <a:xfrm>
            <a:off x="6104334" y="5709642"/>
            <a:ext cx="882848" cy="1412557"/>
          </a:xfrm>
          <a:prstGeom prst="rect">
            <a:avLst/>
          </a:prstGeom>
        </p:spPr>
      </p:pic>
      <p:sp>
        <p:nvSpPr>
          <p:cNvPr id="16" name="Text 9"/>
          <p:cNvSpPr/>
          <p:nvPr/>
        </p:nvSpPr>
        <p:spPr>
          <a:xfrm>
            <a:off x="7251978" y="5886212"/>
            <a:ext cx="3838456" cy="290274"/>
          </a:xfrm>
          <a:prstGeom prst="rect">
            <a:avLst/>
          </a:prstGeom>
          <a:noFill/>
          <a:ln/>
        </p:spPr>
        <p:txBody>
          <a:bodyPr wrap="none" rtlCol="0" anchor="t"/>
          <a:lstStyle/>
          <a:p>
            <a:pPr marL="0" indent="0" algn="l">
              <a:lnSpc>
                <a:spcPts val="2287"/>
              </a:lnSpc>
              <a:buNone/>
            </a:pPr>
            <a:r>
              <a:rPr lang="en-US" sz="1829" b="1" dirty="0">
                <a:solidFill>
                  <a:srgbClr val="EEEFF5"/>
                </a:solidFill>
                <a:latin typeface="Barlow" pitchFamily="34" charset="0"/>
                <a:ea typeface="Barlow" pitchFamily="34" charset="-122"/>
                <a:cs typeface="Barlow" pitchFamily="34" charset="-120"/>
              </a:rPr>
              <a:t>Pinecone for Vector Similarity Search</a:t>
            </a:r>
            <a:endParaRPr lang="en-US" sz="1829" dirty="0"/>
          </a:p>
        </p:txBody>
      </p:sp>
      <p:sp>
        <p:nvSpPr>
          <p:cNvPr id="17" name="Text 10"/>
          <p:cNvSpPr/>
          <p:nvPr/>
        </p:nvSpPr>
        <p:spPr>
          <a:xfrm>
            <a:off x="7251978" y="6282333"/>
            <a:ext cx="6760488" cy="282416"/>
          </a:xfrm>
          <a:prstGeom prst="rect">
            <a:avLst/>
          </a:prstGeom>
          <a:noFill/>
          <a:ln/>
        </p:spPr>
        <p:txBody>
          <a:bodyPr wrap="none" rtlCol="0" anchor="t"/>
          <a:lstStyle/>
          <a:p>
            <a:pPr marL="0" indent="0" algn="l">
              <a:lnSpc>
                <a:spcPts val="2225"/>
              </a:lnSpc>
              <a:buNone/>
            </a:pPr>
            <a:r>
              <a:rPr lang="en-US" sz="1390" dirty="0">
                <a:solidFill>
                  <a:srgbClr val="EEEFF5"/>
                </a:solidFill>
                <a:latin typeface="Montserrat" pitchFamily="34" charset="0"/>
                <a:ea typeface="Montserrat" pitchFamily="34" charset="-122"/>
                <a:cs typeface="Montserrat" pitchFamily="34" charset="-120"/>
              </a:rPr>
              <a:t>Enables efficient retrieval of relevant information.</a:t>
            </a:r>
            <a:endParaRPr lang="en-US" sz="1390" dirty="0"/>
          </a:p>
        </p:txBody>
      </p:sp>
      <p:sp>
        <p:nvSpPr>
          <p:cNvPr id="18" name="Text 11"/>
          <p:cNvSpPr/>
          <p:nvPr/>
        </p:nvSpPr>
        <p:spPr>
          <a:xfrm>
            <a:off x="6104334" y="7320796"/>
            <a:ext cx="7908131" cy="282416"/>
          </a:xfrm>
          <a:prstGeom prst="rect">
            <a:avLst/>
          </a:prstGeom>
          <a:noFill/>
          <a:ln/>
        </p:spPr>
        <p:txBody>
          <a:bodyPr wrap="none" rtlCol="0" anchor="t"/>
          <a:lstStyle/>
          <a:p>
            <a:pPr marL="0" indent="0">
              <a:lnSpc>
                <a:spcPts val="2225"/>
              </a:lnSpc>
              <a:buNone/>
            </a:pPr>
            <a:r>
              <a:rPr lang="en-US" sz="1390" dirty="0">
                <a:solidFill>
                  <a:srgbClr val="EEEFF5"/>
                </a:solidFill>
                <a:latin typeface="Montserrat" pitchFamily="34" charset="0"/>
                <a:ea typeface="Montserrat" pitchFamily="34" charset="-122"/>
                <a:cs typeface="Montserrat" pitchFamily="34" charset="-120"/>
              </a:rPr>
              <a:t>Technologies and tools used: Streamlit, OpenAI API, Pinecone, Snowflake/MongoDB.</a:t>
            </a:r>
            <a:endParaRPr lang="en-US" sz="1390" dirty="0"/>
          </a:p>
        </p:txBody>
      </p:sp>
      <p:pic>
        <p:nvPicPr>
          <p:cNvPr id="19" name="Image 5" descr="preencoded.png">
            <a:hlinkClick r:id="rId8"/>
          </p:cNvPr>
          <p:cNvPicPr>
            <a:picLocks noChangeAspect="1"/>
          </p:cNvPicPr>
          <p:nvPr/>
        </p:nvPicPr>
        <p:blipFill>
          <a:blip r:embed="rId9"/>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86964" y="551259"/>
            <a:ext cx="7742873" cy="1316831"/>
          </a:xfrm>
          <a:prstGeom prst="rect">
            <a:avLst/>
          </a:prstGeom>
          <a:noFill/>
          <a:ln/>
        </p:spPr>
        <p:txBody>
          <a:bodyPr wrap="square" rtlCol="0" anchor="t"/>
          <a:lstStyle/>
          <a:p>
            <a:pPr marL="0" indent="0">
              <a:lnSpc>
                <a:spcPts val="5185"/>
              </a:lnSpc>
              <a:buNone/>
            </a:pPr>
            <a:r>
              <a:rPr lang="en-US" sz="4148" b="1" dirty="0">
                <a:solidFill>
                  <a:srgbClr val="9998FF"/>
                </a:solidFill>
                <a:latin typeface="Barlow" pitchFamily="34" charset="0"/>
                <a:ea typeface="Barlow" pitchFamily="34" charset="-122"/>
                <a:cs typeface="Barlow" pitchFamily="34" charset="-120"/>
              </a:rPr>
              <a:t>Data Collection and Preprocessing</a:t>
            </a:r>
            <a:endParaRPr lang="en-US" sz="4148" dirty="0"/>
          </a:p>
        </p:txBody>
      </p:sp>
      <p:sp>
        <p:nvSpPr>
          <p:cNvPr id="6" name="Shape 3"/>
          <p:cNvSpPr/>
          <p:nvPr/>
        </p:nvSpPr>
        <p:spPr>
          <a:xfrm>
            <a:off x="6474619" y="2168247"/>
            <a:ext cx="25003" cy="5510093"/>
          </a:xfrm>
          <a:prstGeom prst="roundRect">
            <a:avLst>
              <a:gd name="adj" fmla="val 720559"/>
            </a:avLst>
          </a:prstGeom>
          <a:solidFill>
            <a:srgbClr val="474B51"/>
          </a:solidFill>
          <a:ln/>
        </p:spPr>
        <p:txBody>
          <a:bodyPr/>
          <a:lstStyle/>
          <a:p>
            <a:endParaRPr lang="en-US"/>
          </a:p>
        </p:txBody>
      </p:sp>
      <p:sp>
        <p:nvSpPr>
          <p:cNvPr id="7" name="Shape 4"/>
          <p:cNvSpPr/>
          <p:nvPr/>
        </p:nvSpPr>
        <p:spPr>
          <a:xfrm>
            <a:off x="6712268" y="2606040"/>
            <a:ext cx="700564" cy="25003"/>
          </a:xfrm>
          <a:prstGeom prst="roundRect">
            <a:avLst>
              <a:gd name="adj" fmla="val 720559"/>
            </a:avLst>
          </a:prstGeom>
          <a:solidFill>
            <a:srgbClr val="474B51"/>
          </a:solidFill>
          <a:ln/>
        </p:spPr>
        <p:txBody>
          <a:bodyPr/>
          <a:lstStyle/>
          <a:p>
            <a:endParaRPr lang="en-US"/>
          </a:p>
        </p:txBody>
      </p:sp>
      <p:sp>
        <p:nvSpPr>
          <p:cNvPr id="8" name="Shape 5"/>
          <p:cNvSpPr/>
          <p:nvPr/>
        </p:nvSpPr>
        <p:spPr>
          <a:xfrm>
            <a:off x="6261973" y="2393394"/>
            <a:ext cx="450294" cy="450294"/>
          </a:xfrm>
          <a:prstGeom prst="roundRect">
            <a:avLst>
              <a:gd name="adj" fmla="val 40010"/>
            </a:avLst>
          </a:prstGeom>
          <a:solidFill>
            <a:srgbClr val="282C32"/>
          </a:solidFill>
          <a:ln/>
        </p:spPr>
        <p:txBody>
          <a:bodyPr/>
          <a:lstStyle/>
          <a:p>
            <a:endParaRPr lang="en-US"/>
          </a:p>
        </p:txBody>
      </p:sp>
      <p:sp>
        <p:nvSpPr>
          <p:cNvPr id="9" name="Text 6"/>
          <p:cNvSpPr/>
          <p:nvPr/>
        </p:nvSpPr>
        <p:spPr>
          <a:xfrm>
            <a:off x="6431161" y="2460427"/>
            <a:ext cx="111919" cy="316111"/>
          </a:xfrm>
          <a:prstGeom prst="rect">
            <a:avLst/>
          </a:prstGeom>
          <a:noFill/>
          <a:ln/>
        </p:spPr>
        <p:txBody>
          <a:bodyPr wrap="none" rtlCol="0" anchor="t"/>
          <a:lstStyle/>
          <a:p>
            <a:pPr marL="0" indent="0" algn="ctr">
              <a:lnSpc>
                <a:spcPts val="2489"/>
              </a:lnSpc>
              <a:buNone/>
            </a:pPr>
            <a:r>
              <a:rPr lang="en-US" sz="2489" b="1" dirty="0">
                <a:solidFill>
                  <a:srgbClr val="EEEFF5"/>
                </a:solidFill>
                <a:latin typeface="Barlow" pitchFamily="34" charset="0"/>
                <a:ea typeface="Barlow" pitchFamily="34" charset="-122"/>
                <a:cs typeface="Barlow" pitchFamily="34" charset="-120"/>
              </a:rPr>
              <a:t>1</a:t>
            </a:r>
            <a:endParaRPr lang="en-US" sz="2489" dirty="0"/>
          </a:p>
        </p:txBody>
      </p:sp>
      <p:sp>
        <p:nvSpPr>
          <p:cNvPr id="10" name="Text 7"/>
          <p:cNvSpPr/>
          <p:nvPr/>
        </p:nvSpPr>
        <p:spPr>
          <a:xfrm>
            <a:off x="7588091" y="2368391"/>
            <a:ext cx="2633901" cy="329208"/>
          </a:xfrm>
          <a:prstGeom prst="rect">
            <a:avLst/>
          </a:prstGeom>
          <a:noFill/>
          <a:ln/>
        </p:spPr>
        <p:txBody>
          <a:bodyPr wrap="none" rtlCol="0" anchor="t"/>
          <a:lstStyle/>
          <a:p>
            <a:pPr marL="0" indent="0" algn="l">
              <a:lnSpc>
                <a:spcPts val="2592"/>
              </a:lnSpc>
              <a:buNone/>
            </a:pPr>
            <a:r>
              <a:rPr lang="en-US" sz="2074" b="1" dirty="0">
                <a:solidFill>
                  <a:srgbClr val="EEEFF5"/>
                </a:solidFill>
                <a:latin typeface="Barlow" pitchFamily="34" charset="0"/>
                <a:ea typeface="Barlow" pitchFamily="34" charset="-122"/>
                <a:cs typeface="Barlow" pitchFamily="34" charset="-120"/>
              </a:rPr>
              <a:t>Data Sources</a:t>
            </a:r>
            <a:endParaRPr lang="en-US" sz="2074" dirty="0"/>
          </a:p>
        </p:txBody>
      </p:sp>
      <p:sp>
        <p:nvSpPr>
          <p:cNvPr id="11" name="Text 8"/>
          <p:cNvSpPr/>
          <p:nvPr/>
        </p:nvSpPr>
        <p:spPr>
          <a:xfrm>
            <a:off x="7588091" y="2817614"/>
            <a:ext cx="6341745" cy="640318"/>
          </a:xfrm>
          <a:prstGeom prst="rect">
            <a:avLst/>
          </a:prstGeom>
          <a:noFill/>
          <a:ln/>
        </p:spPr>
        <p:txBody>
          <a:bodyPr wrap="square" rtlCol="0" anchor="t"/>
          <a:lstStyle/>
          <a:p>
            <a:pPr marL="0" indent="0" algn="l">
              <a:lnSpc>
                <a:spcPts val="2522"/>
              </a:lnSpc>
              <a:buNone/>
            </a:pPr>
            <a:r>
              <a:rPr lang="en-US" sz="1576" dirty="0">
                <a:solidFill>
                  <a:srgbClr val="EEEFF5"/>
                </a:solidFill>
                <a:latin typeface="Montserrat" pitchFamily="34" charset="0"/>
                <a:ea typeface="Montserrat" pitchFamily="34" charset="-122"/>
                <a:cs typeface="Montserrat" pitchFamily="34" charset="-120"/>
              </a:rPr>
              <a:t>Source and nature of the data: User inputs, resumes, online educational resources.</a:t>
            </a:r>
            <a:endParaRPr lang="en-US" sz="1576" dirty="0"/>
          </a:p>
        </p:txBody>
      </p:sp>
      <p:sp>
        <p:nvSpPr>
          <p:cNvPr id="12" name="Shape 9"/>
          <p:cNvSpPr/>
          <p:nvPr/>
        </p:nvSpPr>
        <p:spPr>
          <a:xfrm>
            <a:off x="6712268" y="4296013"/>
            <a:ext cx="700564" cy="25003"/>
          </a:xfrm>
          <a:prstGeom prst="roundRect">
            <a:avLst>
              <a:gd name="adj" fmla="val 720559"/>
            </a:avLst>
          </a:prstGeom>
          <a:solidFill>
            <a:srgbClr val="474B51"/>
          </a:solidFill>
          <a:ln/>
        </p:spPr>
        <p:txBody>
          <a:bodyPr/>
          <a:lstStyle/>
          <a:p>
            <a:endParaRPr lang="en-US"/>
          </a:p>
        </p:txBody>
      </p:sp>
      <p:sp>
        <p:nvSpPr>
          <p:cNvPr id="13" name="Shape 10"/>
          <p:cNvSpPr/>
          <p:nvPr/>
        </p:nvSpPr>
        <p:spPr>
          <a:xfrm>
            <a:off x="6261973" y="4083368"/>
            <a:ext cx="450294" cy="450294"/>
          </a:xfrm>
          <a:prstGeom prst="roundRect">
            <a:avLst>
              <a:gd name="adj" fmla="val 40010"/>
            </a:avLst>
          </a:prstGeom>
          <a:solidFill>
            <a:srgbClr val="282C32"/>
          </a:solidFill>
          <a:ln/>
        </p:spPr>
        <p:txBody>
          <a:bodyPr/>
          <a:lstStyle/>
          <a:p>
            <a:endParaRPr lang="en-US"/>
          </a:p>
        </p:txBody>
      </p:sp>
      <p:sp>
        <p:nvSpPr>
          <p:cNvPr id="14" name="Text 11"/>
          <p:cNvSpPr/>
          <p:nvPr/>
        </p:nvSpPr>
        <p:spPr>
          <a:xfrm>
            <a:off x="6398538" y="4150400"/>
            <a:ext cx="177046" cy="316111"/>
          </a:xfrm>
          <a:prstGeom prst="rect">
            <a:avLst/>
          </a:prstGeom>
          <a:noFill/>
          <a:ln/>
        </p:spPr>
        <p:txBody>
          <a:bodyPr wrap="none" rtlCol="0" anchor="t"/>
          <a:lstStyle/>
          <a:p>
            <a:pPr marL="0" indent="0" algn="ctr">
              <a:lnSpc>
                <a:spcPts val="2489"/>
              </a:lnSpc>
              <a:buNone/>
            </a:pPr>
            <a:r>
              <a:rPr lang="en-US" sz="2489" b="1" dirty="0">
                <a:solidFill>
                  <a:srgbClr val="EEEFF5"/>
                </a:solidFill>
                <a:latin typeface="Barlow" pitchFamily="34" charset="0"/>
                <a:ea typeface="Barlow" pitchFamily="34" charset="-122"/>
                <a:cs typeface="Barlow" pitchFamily="34" charset="-120"/>
              </a:rPr>
              <a:t>2</a:t>
            </a:r>
            <a:endParaRPr lang="en-US" sz="2489" dirty="0"/>
          </a:p>
        </p:txBody>
      </p:sp>
      <p:sp>
        <p:nvSpPr>
          <p:cNvPr id="15" name="Text 12"/>
          <p:cNvSpPr/>
          <p:nvPr/>
        </p:nvSpPr>
        <p:spPr>
          <a:xfrm>
            <a:off x="7588091" y="4058364"/>
            <a:ext cx="2633901" cy="329208"/>
          </a:xfrm>
          <a:prstGeom prst="rect">
            <a:avLst/>
          </a:prstGeom>
          <a:noFill/>
          <a:ln/>
        </p:spPr>
        <p:txBody>
          <a:bodyPr wrap="none" rtlCol="0" anchor="t"/>
          <a:lstStyle/>
          <a:p>
            <a:pPr marL="0" indent="0" algn="l">
              <a:lnSpc>
                <a:spcPts val="2592"/>
              </a:lnSpc>
              <a:buNone/>
            </a:pPr>
            <a:r>
              <a:rPr lang="en-US" sz="2074" b="1" dirty="0">
                <a:solidFill>
                  <a:srgbClr val="EEEFF5"/>
                </a:solidFill>
                <a:latin typeface="Barlow" pitchFamily="34" charset="0"/>
                <a:ea typeface="Barlow" pitchFamily="34" charset="-122"/>
                <a:cs typeface="Barlow" pitchFamily="34" charset="-120"/>
              </a:rPr>
              <a:t>Collection Steps</a:t>
            </a:r>
            <a:endParaRPr lang="en-US" sz="2074" dirty="0"/>
          </a:p>
        </p:txBody>
      </p:sp>
      <p:sp>
        <p:nvSpPr>
          <p:cNvPr id="16" name="Text 13"/>
          <p:cNvSpPr/>
          <p:nvPr/>
        </p:nvSpPr>
        <p:spPr>
          <a:xfrm>
            <a:off x="7588091" y="4507587"/>
            <a:ext cx="6341745" cy="960477"/>
          </a:xfrm>
          <a:prstGeom prst="rect">
            <a:avLst/>
          </a:prstGeom>
          <a:noFill/>
          <a:ln/>
        </p:spPr>
        <p:txBody>
          <a:bodyPr wrap="square" rtlCol="0" anchor="t"/>
          <a:lstStyle/>
          <a:p>
            <a:pPr marL="0" indent="0" algn="l">
              <a:lnSpc>
                <a:spcPts val="2522"/>
              </a:lnSpc>
              <a:buNone/>
            </a:pPr>
            <a:r>
              <a:rPr lang="en-US" sz="1576" dirty="0">
                <a:solidFill>
                  <a:srgbClr val="EEEFF5"/>
                </a:solidFill>
                <a:latin typeface="Montserrat" pitchFamily="34" charset="0"/>
                <a:ea typeface="Montserrat" pitchFamily="34" charset="-122"/>
                <a:cs typeface="Montserrat" pitchFamily="34" charset="-120"/>
              </a:rPr>
              <a:t>Steps taken for data collection:
- Resume parsing
- Collecting educational content</a:t>
            </a:r>
            <a:endParaRPr lang="en-US" sz="1576" dirty="0"/>
          </a:p>
        </p:txBody>
      </p:sp>
      <p:sp>
        <p:nvSpPr>
          <p:cNvPr id="17" name="Shape 14"/>
          <p:cNvSpPr/>
          <p:nvPr/>
        </p:nvSpPr>
        <p:spPr>
          <a:xfrm>
            <a:off x="6712268" y="6306145"/>
            <a:ext cx="700564" cy="25003"/>
          </a:xfrm>
          <a:prstGeom prst="roundRect">
            <a:avLst>
              <a:gd name="adj" fmla="val 720559"/>
            </a:avLst>
          </a:prstGeom>
          <a:solidFill>
            <a:srgbClr val="474B51"/>
          </a:solidFill>
          <a:ln/>
        </p:spPr>
        <p:txBody>
          <a:bodyPr/>
          <a:lstStyle/>
          <a:p>
            <a:endParaRPr lang="en-US"/>
          </a:p>
        </p:txBody>
      </p:sp>
      <p:sp>
        <p:nvSpPr>
          <p:cNvPr id="18" name="Shape 15"/>
          <p:cNvSpPr/>
          <p:nvPr/>
        </p:nvSpPr>
        <p:spPr>
          <a:xfrm>
            <a:off x="6261973" y="6093500"/>
            <a:ext cx="450294" cy="450294"/>
          </a:xfrm>
          <a:prstGeom prst="roundRect">
            <a:avLst>
              <a:gd name="adj" fmla="val 40010"/>
            </a:avLst>
          </a:prstGeom>
          <a:solidFill>
            <a:srgbClr val="282C32"/>
          </a:solidFill>
          <a:ln/>
        </p:spPr>
        <p:txBody>
          <a:bodyPr/>
          <a:lstStyle/>
          <a:p>
            <a:endParaRPr lang="en-US"/>
          </a:p>
        </p:txBody>
      </p:sp>
      <p:sp>
        <p:nvSpPr>
          <p:cNvPr id="19" name="Text 16"/>
          <p:cNvSpPr/>
          <p:nvPr/>
        </p:nvSpPr>
        <p:spPr>
          <a:xfrm>
            <a:off x="6401753" y="6160532"/>
            <a:ext cx="170736" cy="316111"/>
          </a:xfrm>
          <a:prstGeom prst="rect">
            <a:avLst/>
          </a:prstGeom>
          <a:noFill/>
          <a:ln/>
        </p:spPr>
        <p:txBody>
          <a:bodyPr wrap="none" rtlCol="0" anchor="t"/>
          <a:lstStyle/>
          <a:p>
            <a:pPr marL="0" indent="0" algn="ctr">
              <a:lnSpc>
                <a:spcPts val="2489"/>
              </a:lnSpc>
              <a:buNone/>
            </a:pPr>
            <a:r>
              <a:rPr lang="en-US" sz="2489" b="1" dirty="0">
                <a:solidFill>
                  <a:srgbClr val="EEEFF5"/>
                </a:solidFill>
                <a:latin typeface="Barlow" pitchFamily="34" charset="0"/>
                <a:ea typeface="Barlow" pitchFamily="34" charset="-122"/>
                <a:cs typeface="Barlow" pitchFamily="34" charset="-120"/>
              </a:rPr>
              <a:t>3</a:t>
            </a:r>
            <a:endParaRPr lang="en-US" sz="2489" dirty="0"/>
          </a:p>
        </p:txBody>
      </p:sp>
      <p:sp>
        <p:nvSpPr>
          <p:cNvPr id="20" name="Text 17"/>
          <p:cNvSpPr/>
          <p:nvPr/>
        </p:nvSpPr>
        <p:spPr>
          <a:xfrm>
            <a:off x="7588091" y="6068497"/>
            <a:ext cx="2633901" cy="329208"/>
          </a:xfrm>
          <a:prstGeom prst="rect">
            <a:avLst/>
          </a:prstGeom>
          <a:noFill/>
          <a:ln/>
        </p:spPr>
        <p:txBody>
          <a:bodyPr wrap="none" rtlCol="0" anchor="t"/>
          <a:lstStyle/>
          <a:p>
            <a:pPr marL="0" indent="0" algn="l">
              <a:lnSpc>
                <a:spcPts val="2592"/>
              </a:lnSpc>
              <a:buNone/>
            </a:pPr>
            <a:r>
              <a:rPr lang="en-US" sz="2074" b="1" dirty="0">
                <a:solidFill>
                  <a:srgbClr val="EEEFF5"/>
                </a:solidFill>
                <a:latin typeface="Barlow" pitchFamily="34" charset="0"/>
                <a:ea typeface="Barlow" pitchFamily="34" charset="-122"/>
                <a:cs typeface="Barlow" pitchFamily="34" charset="-120"/>
              </a:rPr>
              <a:t>Preprocessing</a:t>
            </a:r>
            <a:endParaRPr lang="en-US" sz="2074" dirty="0"/>
          </a:p>
        </p:txBody>
      </p:sp>
      <p:sp>
        <p:nvSpPr>
          <p:cNvPr id="21" name="Text 18"/>
          <p:cNvSpPr/>
          <p:nvPr/>
        </p:nvSpPr>
        <p:spPr>
          <a:xfrm>
            <a:off x="7588091" y="6517719"/>
            <a:ext cx="6341745" cy="960477"/>
          </a:xfrm>
          <a:prstGeom prst="rect">
            <a:avLst/>
          </a:prstGeom>
          <a:noFill/>
          <a:ln/>
        </p:spPr>
        <p:txBody>
          <a:bodyPr wrap="square" rtlCol="0" anchor="t"/>
          <a:lstStyle/>
          <a:p>
            <a:pPr marL="0" indent="0" algn="l">
              <a:lnSpc>
                <a:spcPts val="2522"/>
              </a:lnSpc>
              <a:buNone/>
            </a:pPr>
            <a:r>
              <a:rPr lang="en-US" sz="1576" dirty="0">
                <a:solidFill>
                  <a:srgbClr val="EEEFF5"/>
                </a:solidFill>
                <a:latin typeface="Montserrat" pitchFamily="34" charset="0"/>
                <a:ea typeface="Montserrat" pitchFamily="34" charset="-122"/>
                <a:cs typeface="Montserrat" pitchFamily="34" charset="-120"/>
              </a:rPr>
              <a:t>Data preprocessing techniques:
- Text cleaning
- Feature extraction</a:t>
            </a:r>
            <a:endParaRPr lang="en-US" sz="1576"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74251" y="847844"/>
            <a:ext cx="6518196" cy="633651"/>
          </a:xfrm>
          <a:prstGeom prst="rect">
            <a:avLst/>
          </a:prstGeom>
          <a:noFill/>
          <a:ln/>
        </p:spPr>
        <p:txBody>
          <a:bodyPr wrap="none" rtlCol="0" anchor="t"/>
          <a:lstStyle/>
          <a:p>
            <a:pPr marL="0" indent="0">
              <a:lnSpc>
                <a:spcPts val="4990"/>
              </a:lnSpc>
              <a:buNone/>
            </a:pPr>
            <a:r>
              <a:rPr lang="en-US" sz="3992" b="1" dirty="0">
                <a:solidFill>
                  <a:srgbClr val="9998FF"/>
                </a:solidFill>
                <a:latin typeface="Barlow" pitchFamily="34" charset="0"/>
                <a:ea typeface="Barlow" pitchFamily="34" charset="-122"/>
                <a:cs typeface="Barlow" pitchFamily="34" charset="-120"/>
              </a:rPr>
              <a:t>RAG Pipeline Implementation</a:t>
            </a:r>
            <a:endParaRPr lang="en-US" sz="3992" dirty="0"/>
          </a:p>
        </p:txBody>
      </p:sp>
      <p:sp>
        <p:nvSpPr>
          <p:cNvPr id="6" name="Shape 3"/>
          <p:cNvSpPr/>
          <p:nvPr/>
        </p:nvSpPr>
        <p:spPr>
          <a:xfrm>
            <a:off x="674251" y="1770459"/>
            <a:ext cx="7795498" cy="1433870"/>
          </a:xfrm>
          <a:prstGeom prst="roundRect">
            <a:avLst>
              <a:gd name="adj" fmla="val 12093"/>
            </a:avLst>
          </a:prstGeom>
          <a:solidFill>
            <a:srgbClr val="282C32"/>
          </a:solidFill>
          <a:ln/>
        </p:spPr>
        <p:txBody>
          <a:bodyPr/>
          <a:lstStyle/>
          <a:p>
            <a:endParaRPr lang="en-US"/>
          </a:p>
        </p:txBody>
      </p:sp>
      <p:sp>
        <p:nvSpPr>
          <p:cNvPr id="7" name="Text 4"/>
          <p:cNvSpPr/>
          <p:nvPr/>
        </p:nvSpPr>
        <p:spPr>
          <a:xfrm>
            <a:off x="866894" y="1963103"/>
            <a:ext cx="2534960" cy="316825"/>
          </a:xfrm>
          <a:prstGeom prst="rect">
            <a:avLst/>
          </a:prstGeom>
          <a:noFill/>
          <a:ln/>
        </p:spPr>
        <p:txBody>
          <a:bodyPr wrap="none" rtlCol="0" anchor="t"/>
          <a:lstStyle/>
          <a:p>
            <a:pPr marL="0" indent="0">
              <a:lnSpc>
                <a:spcPts val="2495"/>
              </a:lnSpc>
              <a:buNone/>
            </a:pPr>
            <a:r>
              <a:rPr lang="en-US" sz="1996" b="1" dirty="0">
                <a:solidFill>
                  <a:srgbClr val="EEEFF5"/>
                </a:solidFill>
                <a:latin typeface="Barlow" pitchFamily="34" charset="0"/>
                <a:ea typeface="Barlow" pitchFamily="34" charset="-122"/>
                <a:cs typeface="Barlow" pitchFamily="34" charset="-120"/>
              </a:rPr>
              <a:t>RAG Overview</a:t>
            </a:r>
            <a:endParaRPr lang="en-US" sz="1996" dirty="0"/>
          </a:p>
        </p:txBody>
      </p:sp>
      <p:sp>
        <p:nvSpPr>
          <p:cNvPr id="8" name="Text 5"/>
          <p:cNvSpPr/>
          <p:nvPr/>
        </p:nvSpPr>
        <p:spPr>
          <a:xfrm>
            <a:off x="866894" y="2395418"/>
            <a:ext cx="7410212" cy="616268"/>
          </a:xfrm>
          <a:prstGeom prst="rect">
            <a:avLst/>
          </a:prstGeom>
          <a:noFill/>
          <a:ln/>
        </p:spPr>
        <p:txBody>
          <a:bodyPr wrap="square" rtlCol="0" anchor="t"/>
          <a:lstStyle/>
          <a:p>
            <a:pPr marL="0" indent="0">
              <a:lnSpc>
                <a:spcPts val="2427"/>
              </a:lnSpc>
              <a:buNone/>
            </a:pPr>
            <a:r>
              <a:rPr lang="en-US" sz="1517" dirty="0">
                <a:solidFill>
                  <a:srgbClr val="EEEFF5"/>
                </a:solidFill>
                <a:latin typeface="Montserrat" pitchFamily="34" charset="0"/>
                <a:ea typeface="Montserrat" pitchFamily="34" charset="-122"/>
                <a:cs typeface="Montserrat" pitchFamily="34" charset="-120"/>
              </a:rPr>
              <a:t>Overview of the RAG pipeline: Combining retrieval of documents with LLM generation capabilities.</a:t>
            </a:r>
            <a:endParaRPr lang="en-US" sz="1517" dirty="0"/>
          </a:p>
        </p:txBody>
      </p:sp>
      <p:sp>
        <p:nvSpPr>
          <p:cNvPr id="9" name="Shape 6"/>
          <p:cNvSpPr/>
          <p:nvPr/>
        </p:nvSpPr>
        <p:spPr>
          <a:xfrm>
            <a:off x="674251" y="3396972"/>
            <a:ext cx="7795498" cy="2050137"/>
          </a:xfrm>
          <a:prstGeom prst="roundRect">
            <a:avLst>
              <a:gd name="adj" fmla="val 8458"/>
            </a:avLst>
          </a:prstGeom>
          <a:solidFill>
            <a:srgbClr val="282C32"/>
          </a:solidFill>
          <a:ln/>
        </p:spPr>
        <p:txBody>
          <a:bodyPr/>
          <a:lstStyle/>
          <a:p>
            <a:endParaRPr lang="en-US"/>
          </a:p>
        </p:txBody>
      </p:sp>
      <p:sp>
        <p:nvSpPr>
          <p:cNvPr id="10" name="Text 7"/>
          <p:cNvSpPr/>
          <p:nvPr/>
        </p:nvSpPr>
        <p:spPr>
          <a:xfrm>
            <a:off x="866894" y="3589615"/>
            <a:ext cx="2534960" cy="316825"/>
          </a:xfrm>
          <a:prstGeom prst="rect">
            <a:avLst/>
          </a:prstGeom>
          <a:noFill/>
          <a:ln/>
        </p:spPr>
        <p:txBody>
          <a:bodyPr wrap="none" rtlCol="0" anchor="t"/>
          <a:lstStyle/>
          <a:p>
            <a:pPr marL="0" indent="0">
              <a:lnSpc>
                <a:spcPts val="2495"/>
              </a:lnSpc>
              <a:buNone/>
            </a:pPr>
            <a:r>
              <a:rPr lang="en-US" sz="1996" b="1" dirty="0">
                <a:solidFill>
                  <a:srgbClr val="EEEFF5"/>
                </a:solidFill>
                <a:latin typeface="Barlow" pitchFamily="34" charset="0"/>
                <a:ea typeface="Barlow" pitchFamily="34" charset="-122"/>
                <a:cs typeface="Barlow" pitchFamily="34" charset="-120"/>
              </a:rPr>
              <a:t>Implementation Steps</a:t>
            </a:r>
            <a:endParaRPr lang="en-US" sz="1996" dirty="0"/>
          </a:p>
        </p:txBody>
      </p:sp>
      <p:sp>
        <p:nvSpPr>
          <p:cNvPr id="11" name="Text 8"/>
          <p:cNvSpPr/>
          <p:nvPr/>
        </p:nvSpPr>
        <p:spPr>
          <a:xfrm>
            <a:off x="866894" y="4021931"/>
            <a:ext cx="7410212" cy="1232535"/>
          </a:xfrm>
          <a:prstGeom prst="rect">
            <a:avLst/>
          </a:prstGeom>
          <a:noFill/>
          <a:ln/>
        </p:spPr>
        <p:txBody>
          <a:bodyPr wrap="square" rtlCol="0" anchor="t"/>
          <a:lstStyle/>
          <a:p>
            <a:pPr marL="0" indent="0">
              <a:lnSpc>
                <a:spcPts val="2427"/>
              </a:lnSpc>
              <a:buNone/>
            </a:pPr>
            <a:r>
              <a:rPr lang="en-US" sz="1517" dirty="0">
                <a:solidFill>
                  <a:srgbClr val="EEEFF5"/>
                </a:solidFill>
                <a:latin typeface="Montserrat" pitchFamily="34" charset="0"/>
                <a:ea typeface="Montserrat" pitchFamily="34" charset="-122"/>
                <a:cs typeface="Montserrat" pitchFamily="34" charset="-120"/>
              </a:rPr>
              <a:t>Steps involved:
- Indexing resources
- Implementing vector search
- Integrating with LLM for response generation</a:t>
            </a:r>
            <a:endParaRPr lang="en-US" sz="1517" dirty="0"/>
          </a:p>
        </p:txBody>
      </p:sp>
      <p:sp>
        <p:nvSpPr>
          <p:cNvPr id="12" name="Shape 9"/>
          <p:cNvSpPr/>
          <p:nvPr/>
        </p:nvSpPr>
        <p:spPr>
          <a:xfrm>
            <a:off x="674251" y="5639753"/>
            <a:ext cx="7795498" cy="1742003"/>
          </a:xfrm>
          <a:prstGeom prst="roundRect">
            <a:avLst>
              <a:gd name="adj" fmla="val 9954"/>
            </a:avLst>
          </a:prstGeom>
          <a:solidFill>
            <a:srgbClr val="282C32"/>
          </a:solidFill>
          <a:ln/>
        </p:spPr>
        <p:txBody>
          <a:bodyPr/>
          <a:lstStyle/>
          <a:p>
            <a:endParaRPr lang="en-US"/>
          </a:p>
        </p:txBody>
      </p:sp>
      <p:sp>
        <p:nvSpPr>
          <p:cNvPr id="13" name="Text 10"/>
          <p:cNvSpPr/>
          <p:nvPr/>
        </p:nvSpPr>
        <p:spPr>
          <a:xfrm>
            <a:off x="866894" y="5832396"/>
            <a:ext cx="2807613" cy="316825"/>
          </a:xfrm>
          <a:prstGeom prst="rect">
            <a:avLst/>
          </a:prstGeom>
          <a:noFill/>
          <a:ln/>
        </p:spPr>
        <p:txBody>
          <a:bodyPr wrap="none" rtlCol="0" anchor="t"/>
          <a:lstStyle/>
          <a:p>
            <a:pPr marL="0" indent="0">
              <a:lnSpc>
                <a:spcPts val="2495"/>
              </a:lnSpc>
              <a:buNone/>
            </a:pPr>
            <a:r>
              <a:rPr lang="en-US" sz="1996" b="1" dirty="0">
                <a:solidFill>
                  <a:srgbClr val="EEEFF5"/>
                </a:solidFill>
                <a:latin typeface="Barlow" pitchFamily="34" charset="0"/>
                <a:ea typeface="Barlow" pitchFamily="34" charset="-122"/>
                <a:cs typeface="Barlow" pitchFamily="34" charset="-120"/>
              </a:rPr>
              <a:t>Challenges and Solutions</a:t>
            </a:r>
            <a:endParaRPr lang="en-US" sz="1996" dirty="0"/>
          </a:p>
        </p:txBody>
      </p:sp>
      <p:sp>
        <p:nvSpPr>
          <p:cNvPr id="14" name="Text 11"/>
          <p:cNvSpPr/>
          <p:nvPr/>
        </p:nvSpPr>
        <p:spPr>
          <a:xfrm>
            <a:off x="866894" y="6264712"/>
            <a:ext cx="7410212" cy="924401"/>
          </a:xfrm>
          <a:prstGeom prst="rect">
            <a:avLst/>
          </a:prstGeom>
          <a:noFill/>
          <a:ln/>
        </p:spPr>
        <p:txBody>
          <a:bodyPr wrap="square" rtlCol="0" anchor="t"/>
          <a:lstStyle/>
          <a:p>
            <a:pPr marL="0" indent="0">
              <a:lnSpc>
                <a:spcPts val="2427"/>
              </a:lnSpc>
              <a:buNone/>
            </a:pPr>
            <a:r>
              <a:rPr lang="en-US" sz="1517" dirty="0">
                <a:solidFill>
                  <a:srgbClr val="EEEFF5"/>
                </a:solidFill>
                <a:latin typeface="Montserrat" pitchFamily="34" charset="0"/>
                <a:ea typeface="Montserrat" pitchFamily="34" charset="-122"/>
                <a:cs typeface="Montserrat" pitchFamily="34" charset="-120"/>
              </a:rPr>
              <a:t>Challenges and solutions:
- Handling large datasets: Implemented efficient indexing and retrieval strategies.</a:t>
            </a:r>
            <a:endParaRPr lang="en-US" sz="1517" dirty="0"/>
          </a:p>
        </p:txBody>
      </p:sp>
      <p:pic>
        <p:nvPicPr>
          <p:cNvPr id="15"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658422"/>
            <a:ext cx="6497003" cy="812125"/>
          </a:xfrm>
          <a:prstGeom prst="rect">
            <a:avLst/>
          </a:prstGeom>
          <a:noFill/>
          <a:ln/>
        </p:spPr>
        <p:txBody>
          <a:bodyPr wrap="none" rtlCol="0" anchor="t"/>
          <a:lstStyle/>
          <a:p>
            <a:pPr marL="0" indent="0">
              <a:lnSpc>
                <a:spcPts val="6395"/>
              </a:lnSpc>
              <a:buNone/>
            </a:pPr>
            <a:r>
              <a:rPr lang="en-US" sz="5116" b="1" dirty="0">
                <a:solidFill>
                  <a:srgbClr val="9998FF"/>
                </a:solidFill>
                <a:latin typeface="Barlow" pitchFamily="34" charset="0"/>
                <a:ea typeface="Barlow" pitchFamily="34" charset="-122"/>
                <a:cs typeface="Barlow" pitchFamily="34" charset="-120"/>
              </a:rPr>
              <a:t>Performance Metrics</a:t>
            </a:r>
            <a:endParaRPr lang="en-US" sz="5116" dirty="0"/>
          </a:p>
        </p:txBody>
      </p:sp>
      <p:sp>
        <p:nvSpPr>
          <p:cNvPr id="6" name="Shape 3"/>
          <p:cNvSpPr/>
          <p:nvPr/>
        </p:nvSpPr>
        <p:spPr>
          <a:xfrm>
            <a:off x="6350437" y="2840831"/>
            <a:ext cx="7415927" cy="3730228"/>
          </a:xfrm>
          <a:prstGeom prst="roundRect">
            <a:avLst>
              <a:gd name="adj" fmla="val 5957"/>
            </a:avLst>
          </a:prstGeom>
          <a:noFill/>
          <a:ln w="15240">
            <a:solidFill>
              <a:srgbClr val="FFFFFF">
                <a:alpha val="24000"/>
              </a:srgbClr>
            </a:solidFill>
            <a:prstDash val="solid"/>
          </a:ln>
        </p:spPr>
        <p:txBody>
          <a:bodyPr/>
          <a:lstStyle/>
          <a:p>
            <a:endParaRPr lang="en-US"/>
          </a:p>
        </p:txBody>
      </p:sp>
      <p:sp>
        <p:nvSpPr>
          <p:cNvPr id="7" name="Shape 4"/>
          <p:cNvSpPr/>
          <p:nvPr/>
        </p:nvSpPr>
        <p:spPr>
          <a:xfrm>
            <a:off x="6365677" y="2856071"/>
            <a:ext cx="7384613" cy="1101566"/>
          </a:xfrm>
          <a:prstGeom prst="rect">
            <a:avLst/>
          </a:prstGeom>
          <a:solidFill>
            <a:srgbClr val="FFFFFF">
              <a:alpha val="4000"/>
            </a:srgbClr>
          </a:solidFill>
          <a:ln/>
        </p:spPr>
        <p:txBody>
          <a:bodyPr/>
          <a:lstStyle/>
          <a:p>
            <a:endParaRPr lang="en-US"/>
          </a:p>
        </p:txBody>
      </p:sp>
      <p:sp>
        <p:nvSpPr>
          <p:cNvPr id="8" name="Text 5"/>
          <p:cNvSpPr/>
          <p:nvPr/>
        </p:nvSpPr>
        <p:spPr>
          <a:xfrm>
            <a:off x="6613327" y="3011805"/>
            <a:ext cx="1963817" cy="395049"/>
          </a:xfrm>
          <a:prstGeom prst="rect">
            <a:avLst/>
          </a:prstGeom>
          <a:noFill/>
          <a:ln/>
        </p:spPr>
        <p:txBody>
          <a:bodyPr wrap="non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Key Metrics</a:t>
            </a:r>
            <a:endParaRPr lang="en-US" sz="1944" dirty="0"/>
          </a:p>
        </p:txBody>
      </p:sp>
      <p:sp>
        <p:nvSpPr>
          <p:cNvPr id="9" name="Text 6"/>
          <p:cNvSpPr/>
          <p:nvPr/>
        </p:nvSpPr>
        <p:spPr>
          <a:xfrm>
            <a:off x="9078397" y="3011805"/>
            <a:ext cx="1960007" cy="790099"/>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Calculation Methods</a:t>
            </a:r>
            <a:endParaRPr lang="en-US" sz="1944" dirty="0"/>
          </a:p>
        </p:txBody>
      </p:sp>
      <p:sp>
        <p:nvSpPr>
          <p:cNvPr id="10" name="Text 7"/>
          <p:cNvSpPr/>
          <p:nvPr/>
        </p:nvSpPr>
        <p:spPr>
          <a:xfrm>
            <a:off x="11539657" y="3011805"/>
            <a:ext cx="1963817" cy="395049"/>
          </a:xfrm>
          <a:prstGeom prst="rect">
            <a:avLst/>
          </a:prstGeom>
          <a:noFill/>
          <a:ln/>
        </p:spPr>
        <p:txBody>
          <a:bodyPr wrap="non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Initial Results</a:t>
            </a:r>
            <a:endParaRPr lang="en-US" sz="1944" dirty="0"/>
          </a:p>
        </p:txBody>
      </p:sp>
      <p:sp>
        <p:nvSpPr>
          <p:cNvPr id="11" name="Shape 8"/>
          <p:cNvSpPr/>
          <p:nvPr/>
        </p:nvSpPr>
        <p:spPr>
          <a:xfrm>
            <a:off x="6365677" y="3957638"/>
            <a:ext cx="7384613" cy="1496616"/>
          </a:xfrm>
          <a:prstGeom prst="rect">
            <a:avLst/>
          </a:prstGeom>
          <a:solidFill>
            <a:srgbClr val="000000">
              <a:alpha val="4000"/>
            </a:srgbClr>
          </a:solidFill>
          <a:ln/>
        </p:spPr>
        <p:txBody>
          <a:bodyPr/>
          <a:lstStyle/>
          <a:p>
            <a:endParaRPr lang="en-US"/>
          </a:p>
        </p:txBody>
      </p:sp>
      <p:sp>
        <p:nvSpPr>
          <p:cNvPr id="12" name="Text 9"/>
          <p:cNvSpPr/>
          <p:nvPr/>
        </p:nvSpPr>
        <p:spPr>
          <a:xfrm>
            <a:off x="6613327" y="4113371"/>
            <a:ext cx="1963817" cy="1185148"/>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Accuracy of recommendations</a:t>
            </a:r>
            <a:endParaRPr lang="en-US" sz="1944" dirty="0"/>
          </a:p>
        </p:txBody>
      </p:sp>
      <p:sp>
        <p:nvSpPr>
          <p:cNvPr id="13" name="Text 10"/>
          <p:cNvSpPr/>
          <p:nvPr/>
        </p:nvSpPr>
        <p:spPr>
          <a:xfrm>
            <a:off x="9078397" y="4113371"/>
            <a:ext cx="1960007" cy="790099"/>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User feedback surveys</a:t>
            </a:r>
            <a:endParaRPr lang="en-US" sz="1944" dirty="0"/>
          </a:p>
        </p:txBody>
      </p:sp>
      <p:sp>
        <p:nvSpPr>
          <p:cNvPr id="14" name="Text 11"/>
          <p:cNvSpPr/>
          <p:nvPr/>
        </p:nvSpPr>
        <p:spPr>
          <a:xfrm>
            <a:off x="11539657" y="4113371"/>
            <a:ext cx="1963817" cy="790099"/>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Promising feedback</a:t>
            </a:r>
            <a:endParaRPr lang="en-US" sz="1944" dirty="0"/>
          </a:p>
        </p:txBody>
      </p:sp>
      <p:sp>
        <p:nvSpPr>
          <p:cNvPr id="15" name="Shape 12"/>
          <p:cNvSpPr/>
          <p:nvPr/>
        </p:nvSpPr>
        <p:spPr>
          <a:xfrm>
            <a:off x="6365677" y="5454253"/>
            <a:ext cx="7384613" cy="1101566"/>
          </a:xfrm>
          <a:prstGeom prst="rect">
            <a:avLst/>
          </a:prstGeom>
          <a:solidFill>
            <a:srgbClr val="FFFFFF">
              <a:alpha val="4000"/>
            </a:srgbClr>
          </a:solidFill>
          <a:ln/>
        </p:spPr>
        <p:txBody>
          <a:bodyPr/>
          <a:lstStyle/>
          <a:p>
            <a:endParaRPr lang="en-US"/>
          </a:p>
        </p:txBody>
      </p:sp>
      <p:sp>
        <p:nvSpPr>
          <p:cNvPr id="16" name="Text 13"/>
          <p:cNvSpPr/>
          <p:nvPr/>
        </p:nvSpPr>
        <p:spPr>
          <a:xfrm>
            <a:off x="6613327" y="5609987"/>
            <a:ext cx="1963817" cy="790099"/>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User satisfaction</a:t>
            </a:r>
            <a:endParaRPr lang="en-US" sz="1944" dirty="0"/>
          </a:p>
        </p:txBody>
      </p:sp>
      <p:sp>
        <p:nvSpPr>
          <p:cNvPr id="17" name="Text 14"/>
          <p:cNvSpPr/>
          <p:nvPr/>
        </p:nvSpPr>
        <p:spPr>
          <a:xfrm>
            <a:off x="9078397" y="5609987"/>
            <a:ext cx="1960007" cy="790099"/>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System usage analytics</a:t>
            </a:r>
            <a:endParaRPr lang="en-US" sz="1944" dirty="0"/>
          </a:p>
        </p:txBody>
      </p:sp>
      <p:sp>
        <p:nvSpPr>
          <p:cNvPr id="18" name="Text 15"/>
          <p:cNvSpPr/>
          <p:nvPr/>
        </p:nvSpPr>
        <p:spPr>
          <a:xfrm>
            <a:off x="11539657" y="5609987"/>
            <a:ext cx="1963817" cy="790099"/>
          </a:xfrm>
          <a:prstGeom prst="rect">
            <a:avLst/>
          </a:prstGeom>
          <a:noFill/>
          <a:ln/>
        </p:spPr>
        <p:txBody>
          <a:bodyPr wrap="square" rtlCol="0" anchor="t"/>
          <a:lstStyle/>
          <a:p>
            <a:pPr marL="0" indent="0">
              <a:lnSpc>
                <a:spcPts val="3110"/>
              </a:lnSpc>
              <a:buNone/>
            </a:pPr>
            <a:r>
              <a:rPr lang="en-US" sz="1944" dirty="0">
                <a:solidFill>
                  <a:srgbClr val="EEEFF5"/>
                </a:solidFill>
                <a:latin typeface="Montserrat" pitchFamily="34" charset="0"/>
                <a:ea typeface="Montserrat" pitchFamily="34" charset="-122"/>
                <a:cs typeface="Montserrat" pitchFamily="34" charset="-120"/>
              </a:rPr>
              <a:t>Positive initial observations</a:t>
            </a:r>
            <a:endParaRPr lang="en-US" sz="1944" dirty="0"/>
          </a:p>
        </p:txBody>
      </p:sp>
      <p:pic>
        <p:nvPicPr>
          <p:cNvPr id="19"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66512" y="989290"/>
            <a:ext cx="6129933" cy="626507"/>
          </a:xfrm>
          <a:prstGeom prst="rect">
            <a:avLst/>
          </a:prstGeom>
          <a:noFill/>
          <a:ln/>
        </p:spPr>
        <p:txBody>
          <a:bodyPr wrap="none" rtlCol="0" anchor="t"/>
          <a:lstStyle/>
          <a:p>
            <a:pPr marL="0" indent="0">
              <a:lnSpc>
                <a:spcPts val="4933"/>
              </a:lnSpc>
              <a:buNone/>
            </a:pPr>
            <a:r>
              <a:rPr lang="en-US" sz="3946" b="1" dirty="0">
                <a:solidFill>
                  <a:srgbClr val="9998FF"/>
                </a:solidFill>
                <a:latin typeface="Barlow" pitchFamily="34" charset="0"/>
                <a:ea typeface="Barlow" pitchFamily="34" charset="-122"/>
                <a:cs typeface="Barlow" pitchFamily="34" charset="-120"/>
              </a:rPr>
              <a:t>Methods to Improve Metrics</a:t>
            </a:r>
            <a:endParaRPr lang="en-US" sz="3946" dirty="0"/>
          </a:p>
        </p:txBody>
      </p:sp>
      <p:pic>
        <p:nvPicPr>
          <p:cNvPr id="6" name="Image 1" descr="preencoded.png"/>
          <p:cNvPicPr>
            <a:picLocks noChangeAspect="1"/>
          </p:cNvPicPr>
          <p:nvPr/>
        </p:nvPicPr>
        <p:blipFill>
          <a:blip r:embed="rId4"/>
          <a:stretch>
            <a:fillRect/>
          </a:stretch>
        </p:blipFill>
        <p:spPr>
          <a:xfrm>
            <a:off x="666512" y="1901428"/>
            <a:ext cx="476131" cy="476131"/>
          </a:xfrm>
          <a:prstGeom prst="rect">
            <a:avLst/>
          </a:prstGeom>
        </p:spPr>
      </p:pic>
      <p:sp>
        <p:nvSpPr>
          <p:cNvPr id="7" name="Text 3"/>
          <p:cNvSpPr/>
          <p:nvPr/>
        </p:nvSpPr>
        <p:spPr>
          <a:xfrm>
            <a:off x="666512" y="2567940"/>
            <a:ext cx="3157657" cy="313253"/>
          </a:xfrm>
          <a:prstGeom prst="rect">
            <a:avLst/>
          </a:prstGeom>
          <a:noFill/>
          <a:ln/>
        </p:spPr>
        <p:txBody>
          <a:bodyPr wrap="none" rtlCol="0" anchor="t"/>
          <a:lstStyle/>
          <a:p>
            <a:pPr marL="0" indent="0" algn="l">
              <a:lnSpc>
                <a:spcPts val="2467"/>
              </a:lnSpc>
              <a:buNone/>
            </a:pPr>
            <a:r>
              <a:rPr lang="en-US" sz="1973" b="1" dirty="0">
                <a:solidFill>
                  <a:srgbClr val="EEEFF5"/>
                </a:solidFill>
                <a:latin typeface="Barlow" pitchFamily="34" charset="0"/>
                <a:ea typeface="Barlow" pitchFamily="34" charset="-122"/>
                <a:cs typeface="Barlow" pitchFamily="34" charset="-120"/>
              </a:rPr>
              <a:t>Enhance Resource Database</a:t>
            </a:r>
            <a:endParaRPr lang="en-US" sz="1973" dirty="0"/>
          </a:p>
        </p:txBody>
      </p:sp>
      <p:sp>
        <p:nvSpPr>
          <p:cNvPr id="8" name="Text 4"/>
          <p:cNvSpPr/>
          <p:nvPr/>
        </p:nvSpPr>
        <p:spPr>
          <a:xfrm>
            <a:off x="666512" y="2995374"/>
            <a:ext cx="7810976" cy="304800"/>
          </a:xfrm>
          <a:prstGeom prst="rect">
            <a:avLst/>
          </a:prstGeom>
          <a:noFill/>
          <a:ln/>
        </p:spPr>
        <p:txBody>
          <a:bodyPr wrap="none" rtlCol="0" anchor="t"/>
          <a:lstStyle/>
          <a:p>
            <a:pPr marL="0" indent="0" algn="l">
              <a:lnSpc>
                <a:spcPts val="2399"/>
              </a:lnSpc>
              <a:buNone/>
            </a:pPr>
            <a:r>
              <a:rPr lang="en-US" sz="1500" dirty="0">
                <a:solidFill>
                  <a:srgbClr val="EEEFF5"/>
                </a:solidFill>
                <a:latin typeface="Montserrat" pitchFamily="34" charset="0"/>
                <a:ea typeface="Montserrat" pitchFamily="34" charset="-122"/>
                <a:cs typeface="Montserrat" pitchFamily="34" charset="-120"/>
              </a:rPr>
              <a:t>Adding more diverse content to improve recommendations.</a:t>
            </a:r>
            <a:endParaRPr lang="en-US" sz="1500" dirty="0"/>
          </a:p>
        </p:txBody>
      </p:sp>
      <p:pic>
        <p:nvPicPr>
          <p:cNvPr id="9" name="Image 2" descr="preencoded.png"/>
          <p:cNvPicPr>
            <a:picLocks noChangeAspect="1"/>
          </p:cNvPicPr>
          <p:nvPr/>
        </p:nvPicPr>
        <p:blipFill>
          <a:blip r:embed="rId5"/>
          <a:stretch>
            <a:fillRect/>
          </a:stretch>
        </p:blipFill>
        <p:spPr>
          <a:xfrm>
            <a:off x="666512" y="3871436"/>
            <a:ext cx="476131" cy="476131"/>
          </a:xfrm>
          <a:prstGeom prst="rect">
            <a:avLst/>
          </a:prstGeom>
        </p:spPr>
      </p:pic>
      <p:sp>
        <p:nvSpPr>
          <p:cNvPr id="10" name="Text 5"/>
          <p:cNvSpPr/>
          <p:nvPr/>
        </p:nvSpPr>
        <p:spPr>
          <a:xfrm>
            <a:off x="666512" y="4537948"/>
            <a:ext cx="2505908" cy="313253"/>
          </a:xfrm>
          <a:prstGeom prst="rect">
            <a:avLst/>
          </a:prstGeom>
          <a:noFill/>
          <a:ln/>
        </p:spPr>
        <p:txBody>
          <a:bodyPr wrap="none" rtlCol="0" anchor="t"/>
          <a:lstStyle/>
          <a:p>
            <a:pPr marL="0" indent="0" algn="l">
              <a:lnSpc>
                <a:spcPts val="2467"/>
              </a:lnSpc>
              <a:buNone/>
            </a:pPr>
            <a:r>
              <a:rPr lang="en-US" sz="1973" b="1" dirty="0">
                <a:solidFill>
                  <a:srgbClr val="EEEFF5"/>
                </a:solidFill>
                <a:latin typeface="Barlow" pitchFamily="34" charset="0"/>
                <a:ea typeface="Barlow" pitchFamily="34" charset="-122"/>
                <a:cs typeface="Barlow" pitchFamily="34" charset="-120"/>
              </a:rPr>
              <a:t>Refine Algorithms</a:t>
            </a:r>
            <a:endParaRPr lang="en-US" sz="1973" dirty="0"/>
          </a:p>
        </p:txBody>
      </p:sp>
      <p:sp>
        <p:nvSpPr>
          <p:cNvPr id="11" name="Text 6"/>
          <p:cNvSpPr/>
          <p:nvPr/>
        </p:nvSpPr>
        <p:spPr>
          <a:xfrm>
            <a:off x="666512" y="4965383"/>
            <a:ext cx="7810976" cy="304800"/>
          </a:xfrm>
          <a:prstGeom prst="rect">
            <a:avLst/>
          </a:prstGeom>
          <a:noFill/>
          <a:ln/>
        </p:spPr>
        <p:txBody>
          <a:bodyPr wrap="none" rtlCol="0" anchor="t"/>
          <a:lstStyle/>
          <a:p>
            <a:pPr marL="0" indent="0" algn="l">
              <a:lnSpc>
                <a:spcPts val="2399"/>
              </a:lnSpc>
              <a:buNone/>
            </a:pPr>
            <a:r>
              <a:rPr lang="en-US" sz="1500" dirty="0">
                <a:solidFill>
                  <a:srgbClr val="EEEFF5"/>
                </a:solidFill>
                <a:latin typeface="Montserrat" pitchFamily="34" charset="0"/>
                <a:ea typeface="Montserrat" pitchFamily="34" charset="-122"/>
                <a:cs typeface="Montserrat" pitchFamily="34" charset="-120"/>
              </a:rPr>
              <a:t>Fine-tuning LLM parameters for better performance.</a:t>
            </a:r>
            <a:endParaRPr lang="en-US" sz="1500" dirty="0"/>
          </a:p>
        </p:txBody>
      </p:sp>
      <p:pic>
        <p:nvPicPr>
          <p:cNvPr id="12" name="Image 3" descr="preencoded.png"/>
          <p:cNvPicPr>
            <a:picLocks noChangeAspect="1"/>
          </p:cNvPicPr>
          <p:nvPr/>
        </p:nvPicPr>
        <p:blipFill>
          <a:blip r:embed="rId6"/>
          <a:stretch>
            <a:fillRect/>
          </a:stretch>
        </p:blipFill>
        <p:spPr>
          <a:xfrm>
            <a:off x="666512" y="5841444"/>
            <a:ext cx="476131" cy="476131"/>
          </a:xfrm>
          <a:prstGeom prst="rect">
            <a:avLst/>
          </a:prstGeom>
        </p:spPr>
      </p:pic>
      <p:sp>
        <p:nvSpPr>
          <p:cNvPr id="13" name="Text 7"/>
          <p:cNvSpPr/>
          <p:nvPr/>
        </p:nvSpPr>
        <p:spPr>
          <a:xfrm>
            <a:off x="666512" y="6507956"/>
            <a:ext cx="2505908" cy="313253"/>
          </a:xfrm>
          <a:prstGeom prst="rect">
            <a:avLst/>
          </a:prstGeom>
          <a:noFill/>
          <a:ln/>
        </p:spPr>
        <p:txBody>
          <a:bodyPr wrap="none" rtlCol="0" anchor="t"/>
          <a:lstStyle/>
          <a:p>
            <a:pPr marL="0" indent="0" algn="l">
              <a:lnSpc>
                <a:spcPts val="2467"/>
              </a:lnSpc>
              <a:buNone/>
            </a:pPr>
            <a:r>
              <a:rPr lang="en-US" sz="1973" b="1" dirty="0">
                <a:solidFill>
                  <a:srgbClr val="EEEFF5"/>
                </a:solidFill>
                <a:latin typeface="Barlow" pitchFamily="34" charset="0"/>
                <a:ea typeface="Barlow" pitchFamily="34" charset="-122"/>
                <a:cs typeface="Barlow" pitchFamily="34" charset="-120"/>
              </a:rPr>
              <a:t>Expected Impact</a:t>
            </a:r>
            <a:endParaRPr lang="en-US" sz="1973" dirty="0"/>
          </a:p>
        </p:txBody>
      </p:sp>
      <p:sp>
        <p:nvSpPr>
          <p:cNvPr id="14" name="Text 8"/>
          <p:cNvSpPr/>
          <p:nvPr/>
        </p:nvSpPr>
        <p:spPr>
          <a:xfrm>
            <a:off x="666512" y="6935391"/>
            <a:ext cx="7810976" cy="304800"/>
          </a:xfrm>
          <a:prstGeom prst="rect">
            <a:avLst/>
          </a:prstGeom>
          <a:noFill/>
          <a:ln/>
        </p:spPr>
        <p:txBody>
          <a:bodyPr wrap="none" rtlCol="0" anchor="t"/>
          <a:lstStyle/>
          <a:p>
            <a:pPr marL="0" indent="0" algn="l">
              <a:lnSpc>
                <a:spcPts val="2399"/>
              </a:lnSpc>
              <a:buNone/>
            </a:pPr>
            <a:r>
              <a:rPr lang="en-US" sz="1500" dirty="0">
                <a:solidFill>
                  <a:srgbClr val="EEEFF5"/>
                </a:solidFill>
                <a:latin typeface="Montserrat" pitchFamily="34" charset="0"/>
                <a:ea typeface="Montserrat" pitchFamily="34" charset="-122"/>
                <a:cs typeface="Montserrat" pitchFamily="34" charset="-120"/>
              </a:rPr>
              <a:t>Increased accuracy and user satisfaction.</a:t>
            </a:r>
            <a:endParaRPr lang="en-US" sz="1500" dirty="0"/>
          </a:p>
        </p:txBody>
      </p:sp>
      <p:pic>
        <p:nvPicPr>
          <p:cNvPr id="15"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a:ln/>
        </p:spPr>
        <p:txBody>
          <a:bodyPr/>
          <a:lstStyle/>
          <a:p>
            <a:endParaRPr lang="en-US"/>
          </a:p>
        </p:txBody>
      </p:sp>
      <p:sp>
        <p:nvSpPr>
          <p:cNvPr id="3" name="Shape 1"/>
          <p:cNvSpPr/>
          <p:nvPr/>
        </p:nvSpPr>
        <p:spPr>
          <a:xfrm>
            <a:off x="0" y="0"/>
            <a:ext cx="14630400" cy="8229600"/>
          </a:xfrm>
          <a:prstGeom prst="rect">
            <a:avLst/>
          </a:prstGeom>
          <a:solidFill>
            <a:srgbClr val="282C32"/>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8052" y="845225"/>
            <a:ext cx="6253758" cy="781764"/>
          </a:xfrm>
          <a:prstGeom prst="rect">
            <a:avLst/>
          </a:prstGeom>
          <a:noFill/>
          <a:ln/>
        </p:spPr>
        <p:txBody>
          <a:bodyPr wrap="none" rtlCol="0" anchor="t"/>
          <a:lstStyle/>
          <a:p>
            <a:pPr marL="0" indent="0">
              <a:lnSpc>
                <a:spcPts val="6155"/>
              </a:lnSpc>
              <a:buNone/>
            </a:pPr>
            <a:r>
              <a:rPr lang="en-US" sz="4924" b="1" dirty="0">
                <a:solidFill>
                  <a:srgbClr val="9998FF"/>
                </a:solidFill>
                <a:latin typeface="Barlow" pitchFamily="34" charset="0"/>
                <a:ea typeface="Barlow" pitchFamily="34" charset="-122"/>
                <a:cs typeface="Barlow" pitchFamily="34" charset="-120"/>
              </a:rPr>
              <a:t>Deployment Plan</a:t>
            </a:r>
            <a:endParaRPr lang="en-US" sz="4924" dirty="0"/>
          </a:p>
        </p:txBody>
      </p:sp>
      <p:sp>
        <p:nvSpPr>
          <p:cNvPr id="6" name="Shape 3"/>
          <p:cNvSpPr/>
          <p:nvPr/>
        </p:nvSpPr>
        <p:spPr>
          <a:xfrm>
            <a:off x="6659642" y="1983343"/>
            <a:ext cx="29647" cy="5400913"/>
          </a:xfrm>
          <a:prstGeom prst="roundRect">
            <a:avLst>
              <a:gd name="adj" fmla="val 721428"/>
            </a:avLst>
          </a:prstGeom>
          <a:solidFill>
            <a:srgbClr val="474B51"/>
          </a:solidFill>
          <a:ln/>
        </p:spPr>
        <p:txBody>
          <a:bodyPr/>
          <a:lstStyle/>
          <a:p>
            <a:endParaRPr lang="en-US"/>
          </a:p>
        </p:txBody>
      </p:sp>
      <p:sp>
        <p:nvSpPr>
          <p:cNvPr id="7" name="Shape 4"/>
          <p:cNvSpPr/>
          <p:nvPr/>
        </p:nvSpPr>
        <p:spPr>
          <a:xfrm>
            <a:off x="6941701" y="2503110"/>
            <a:ext cx="831652" cy="29647"/>
          </a:xfrm>
          <a:prstGeom prst="roundRect">
            <a:avLst>
              <a:gd name="adj" fmla="val 721428"/>
            </a:avLst>
          </a:prstGeom>
          <a:solidFill>
            <a:srgbClr val="474B51"/>
          </a:solidFill>
          <a:ln/>
        </p:spPr>
        <p:txBody>
          <a:bodyPr/>
          <a:lstStyle/>
          <a:p>
            <a:endParaRPr lang="en-US"/>
          </a:p>
        </p:txBody>
      </p:sp>
      <p:sp>
        <p:nvSpPr>
          <p:cNvPr id="8" name="Shape 5"/>
          <p:cNvSpPr/>
          <p:nvPr/>
        </p:nvSpPr>
        <p:spPr>
          <a:xfrm>
            <a:off x="6407110" y="2250638"/>
            <a:ext cx="534591" cy="534591"/>
          </a:xfrm>
          <a:prstGeom prst="roundRect">
            <a:avLst>
              <a:gd name="adj" fmla="val 40008"/>
            </a:avLst>
          </a:prstGeom>
          <a:solidFill>
            <a:srgbClr val="282C32"/>
          </a:solidFill>
          <a:ln/>
        </p:spPr>
        <p:txBody>
          <a:bodyPr/>
          <a:lstStyle/>
          <a:p>
            <a:endParaRPr lang="en-US"/>
          </a:p>
        </p:txBody>
      </p:sp>
      <p:sp>
        <p:nvSpPr>
          <p:cNvPr id="9" name="Text 6"/>
          <p:cNvSpPr/>
          <p:nvPr/>
        </p:nvSpPr>
        <p:spPr>
          <a:xfrm>
            <a:off x="6607969" y="2330291"/>
            <a:ext cx="132874" cy="375285"/>
          </a:xfrm>
          <a:prstGeom prst="rect">
            <a:avLst/>
          </a:prstGeom>
          <a:noFill/>
          <a:ln/>
        </p:spPr>
        <p:txBody>
          <a:bodyPr wrap="none" rtlCol="0" anchor="t"/>
          <a:lstStyle/>
          <a:p>
            <a:pPr marL="0" indent="0" algn="ctr">
              <a:lnSpc>
                <a:spcPts val="2955"/>
              </a:lnSpc>
              <a:buNone/>
            </a:pPr>
            <a:r>
              <a:rPr lang="en-US" sz="2955" b="1" dirty="0">
                <a:solidFill>
                  <a:srgbClr val="EEEFF5"/>
                </a:solidFill>
                <a:latin typeface="Barlow" pitchFamily="34" charset="0"/>
                <a:ea typeface="Barlow" pitchFamily="34" charset="-122"/>
                <a:cs typeface="Barlow" pitchFamily="34" charset="-120"/>
              </a:rPr>
              <a:t>1</a:t>
            </a:r>
            <a:endParaRPr lang="en-US" sz="2955" dirty="0"/>
          </a:p>
        </p:txBody>
      </p:sp>
      <p:sp>
        <p:nvSpPr>
          <p:cNvPr id="10" name="Text 7"/>
          <p:cNvSpPr/>
          <p:nvPr/>
        </p:nvSpPr>
        <p:spPr>
          <a:xfrm>
            <a:off x="7981355" y="2220873"/>
            <a:ext cx="3126819" cy="390763"/>
          </a:xfrm>
          <a:prstGeom prst="rect">
            <a:avLst/>
          </a:prstGeom>
          <a:noFill/>
          <a:ln/>
        </p:spPr>
        <p:txBody>
          <a:bodyPr wrap="none" rtlCol="0" anchor="t"/>
          <a:lstStyle/>
          <a:p>
            <a:pPr marL="0" indent="0" algn="l">
              <a:lnSpc>
                <a:spcPts val="3078"/>
              </a:lnSpc>
              <a:buNone/>
            </a:pPr>
            <a:r>
              <a:rPr lang="en-US" sz="2462" b="1" dirty="0">
                <a:solidFill>
                  <a:srgbClr val="EEEFF5"/>
                </a:solidFill>
                <a:latin typeface="Barlow" pitchFamily="34" charset="0"/>
                <a:ea typeface="Barlow" pitchFamily="34" charset="-122"/>
                <a:cs typeface="Barlow" pitchFamily="34" charset="-120"/>
              </a:rPr>
              <a:t>Final Testing</a:t>
            </a:r>
            <a:endParaRPr lang="en-US" sz="2462" dirty="0"/>
          </a:p>
        </p:txBody>
      </p:sp>
      <p:sp>
        <p:nvSpPr>
          <p:cNvPr id="11" name="Text 8"/>
          <p:cNvSpPr/>
          <p:nvPr/>
        </p:nvSpPr>
        <p:spPr>
          <a:xfrm>
            <a:off x="7981355" y="2754154"/>
            <a:ext cx="5817394" cy="760333"/>
          </a:xfrm>
          <a:prstGeom prst="rect">
            <a:avLst/>
          </a:prstGeom>
          <a:noFill/>
          <a:ln/>
        </p:spPr>
        <p:txBody>
          <a:bodyPr wrap="square" rtlCol="0" anchor="t"/>
          <a:lstStyle/>
          <a:p>
            <a:pPr marL="0" indent="0" algn="l">
              <a:lnSpc>
                <a:spcPts val="2994"/>
              </a:lnSpc>
              <a:buNone/>
            </a:pPr>
            <a:r>
              <a:rPr lang="en-US" sz="1871" dirty="0">
                <a:solidFill>
                  <a:srgbClr val="EEEFF5"/>
                </a:solidFill>
                <a:latin typeface="Montserrat" pitchFamily="34" charset="0"/>
                <a:ea typeface="Montserrat" pitchFamily="34" charset="-122"/>
                <a:cs typeface="Montserrat" pitchFamily="34" charset="-120"/>
              </a:rPr>
              <a:t>Rigorous testing to ensure system reliability and performance.</a:t>
            </a:r>
            <a:endParaRPr lang="en-US" sz="1871" dirty="0"/>
          </a:p>
        </p:txBody>
      </p:sp>
      <p:sp>
        <p:nvSpPr>
          <p:cNvPr id="12" name="Shape 9"/>
          <p:cNvSpPr/>
          <p:nvPr/>
        </p:nvSpPr>
        <p:spPr>
          <a:xfrm>
            <a:off x="6941701" y="4509314"/>
            <a:ext cx="831652" cy="29647"/>
          </a:xfrm>
          <a:prstGeom prst="roundRect">
            <a:avLst>
              <a:gd name="adj" fmla="val 721428"/>
            </a:avLst>
          </a:prstGeom>
          <a:solidFill>
            <a:srgbClr val="474B51"/>
          </a:solidFill>
          <a:ln/>
        </p:spPr>
        <p:txBody>
          <a:bodyPr/>
          <a:lstStyle/>
          <a:p>
            <a:endParaRPr lang="en-US"/>
          </a:p>
        </p:txBody>
      </p:sp>
      <p:sp>
        <p:nvSpPr>
          <p:cNvPr id="13" name="Shape 10"/>
          <p:cNvSpPr/>
          <p:nvPr/>
        </p:nvSpPr>
        <p:spPr>
          <a:xfrm>
            <a:off x="6407110" y="4256842"/>
            <a:ext cx="534591" cy="534591"/>
          </a:xfrm>
          <a:prstGeom prst="roundRect">
            <a:avLst>
              <a:gd name="adj" fmla="val 40008"/>
            </a:avLst>
          </a:prstGeom>
          <a:solidFill>
            <a:srgbClr val="282C32"/>
          </a:solidFill>
          <a:ln/>
        </p:spPr>
        <p:txBody>
          <a:bodyPr/>
          <a:lstStyle/>
          <a:p>
            <a:endParaRPr lang="en-US"/>
          </a:p>
        </p:txBody>
      </p:sp>
      <p:sp>
        <p:nvSpPr>
          <p:cNvPr id="14" name="Text 11"/>
          <p:cNvSpPr/>
          <p:nvPr/>
        </p:nvSpPr>
        <p:spPr>
          <a:xfrm>
            <a:off x="6569273" y="4336494"/>
            <a:ext cx="210145" cy="375285"/>
          </a:xfrm>
          <a:prstGeom prst="rect">
            <a:avLst/>
          </a:prstGeom>
          <a:noFill/>
          <a:ln/>
        </p:spPr>
        <p:txBody>
          <a:bodyPr wrap="none" rtlCol="0" anchor="t"/>
          <a:lstStyle/>
          <a:p>
            <a:pPr marL="0" indent="0" algn="ctr">
              <a:lnSpc>
                <a:spcPts val="2955"/>
              </a:lnSpc>
              <a:buNone/>
            </a:pPr>
            <a:r>
              <a:rPr lang="en-US" sz="2955" b="1" dirty="0">
                <a:solidFill>
                  <a:srgbClr val="EEEFF5"/>
                </a:solidFill>
                <a:latin typeface="Barlow" pitchFamily="34" charset="0"/>
                <a:ea typeface="Barlow" pitchFamily="34" charset="-122"/>
                <a:cs typeface="Barlow" pitchFamily="34" charset="-120"/>
              </a:rPr>
              <a:t>2</a:t>
            </a:r>
            <a:endParaRPr lang="en-US" sz="2955" dirty="0"/>
          </a:p>
        </p:txBody>
      </p:sp>
      <p:sp>
        <p:nvSpPr>
          <p:cNvPr id="15" name="Text 12"/>
          <p:cNvSpPr/>
          <p:nvPr/>
        </p:nvSpPr>
        <p:spPr>
          <a:xfrm>
            <a:off x="7981355" y="4227076"/>
            <a:ext cx="3126819" cy="390763"/>
          </a:xfrm>
          <a:prstGeom prst="rect">
            <a:avLst/>
          </a:prstGeom>
          <a:noFill/>
          <a:ln/>
        </p:spPr>
        <p:txBody>
          <a:bodyPr wrap="none" rtlCol="0" anchor="t"/>
          <a:lstStyle/>
          <a:p>
            <a:pPr marL="0" indent="0" algn="l">
              <a:lnSpc>
                <a:spcPts val="3078"/>
              </a:lnSpc>
              <a:buNone/>
            </a:pPr>
            <a:r>
              <a:rPr lang="en-US" sz="2462" b="1" dirty="0">
                <a:solidFill>
                  <a:srgbClr val="EEEFF5"/>
                </a:solidFill>
                <a:latin typeface="Barlow" pitchFamily="34" charset="0"/>
                <a:ea typeface="Barlow" pitchFamily="34" charset="-122"/>
                <a:cs typeface="Barlow" pitchFamily="34" charset="-120"/>
              </a:rPr>
              <a:t>Hosting Setup</a:t>
            </a:r>
            <a:endParaRPr lang="en-US" sz="2462" dirty="0"/>
          </a:p>
        </p:txBody>
      </p:sp>
      <p:sp>
        <p:nvSpPr>
          <p:cNvPr id="16" name="Text 13"/>
          <p:cNvSpPr/>
          <p:nvPr/>
        </p:nvSpPr>
        <p:spPr>
          <a:xfrm>
            <a:off x="7981355" y="4760357"/>
            <a:ext cx="5817394" cy="760333"/>
          </a:xfrm>
          <a:prstGeom prst="rect">
            <a:avLst/>
          </a:prstGeom>
          <a:noFill/>
          <a:ln/>
        </p:spPr>
        <p:txBody>
          <a:bodyPr wrap="square" rtlCol="0" anchor="t"/>
          <a:lstStyle/>
          <a:p>
            <a:pPr marL="0" indent="0" algn="l">
              <a:lnSpc>
                <a:spcPts val="2994"/>
              </a:lnSpc>
              <a:buNone/>
            </a:pPr>
            <a:r>
              <a:rPr lang="en-US" sz="1871" dirty="0">
                <a:solidFill>
                  <a:srgbClr val="EEEFF5"/>
                </a:solidFill>
                <a:latin typeface="Montserrat" pitchFamily="34" charset="0"/>
                <a:ea typeface="Montserrat" pitchFamily="34" charset="-122"/>
                <a:cs typeface="Montserrat" pitchFamily="34" charset="-120"/>
              </a:rPr>
              <a:t>Setting up hosting environment using GCP.</a:t>
            </a:r>
            <a:endParaRPr lang="en-US" sz="1871" dirty="0"/>
          </a:p>
        </p:txBody>
      </p:sp>
      <p:sp>
        <p:nvSpPr>
          <p:cNvPr id="17" name="Shape 14"/>
          <p:cNvSpPr/>
          <p:nvPr/>
        </p:nvSpPr>
        <p:spPr>
          <a:xfrm>
            <a:off x="6941701" y="6515517"/>
            <a:ext cx="831652" cy="29647"/>
          </a:xfrm>
          <a:prstGeom prst="roundRect">
            <a:avLst>
              <a:gd name="adj" fmla="val 721428"/>
            </a:avLst>
          </a:prstGeom>
          <a:solidFill>
            <a:srgbClr val="474B51"/>
          </a:solidFill>
          <a:ln/>
        </p:spPr>
        <p:txBody>
          <a:bodyPr/>
          <a:lstStyle/>
          <a:p>
            <a:endParaRPr lang="en-US"/>
          </a:p>
        </p:txBody>
      </p:sp>
      <p:sp>
        <p:nvSpPr>
          <p:cNvPr id="18" name="Shape 15"/>
          <p:cNvSpPr/>
          <p:nvPr/>
        </p:nvSpPr>
        <p:spPr>
          <a:xfrm>
            <a:off x="6407110" y="6263045"/>
            <a:ext cx="534591" cy="534591"/>
          </a:xfrm>
          <a:prstGeom prst="roundRect">
            <a:avLst>
              <a:gd name="adj" fmla="val 40008"/>
            </a:avLst>
          </a:prstGeom>
          <a:solidFill>
            <a:srgbClr val="282C32"/>
          </a:solidFill>
          <a:ln/>
        </p:spPr>
        <p:txBody>
          <a:bodyPr/>
          <a:lstStyle/>
          <a:p>
            <a:endParaRPr lang="en-US"/>
          </a:p>
        </p:txBody>
      </p:sp>
      <p:sp>
        <p:nvSpPr>
          <p:cNvPr id="19" name="Text 16"/>
          <p:cNvSpPr/>
          <p:nvPr/>
        </p:nvSpPr>
        <p:spPr>
          <a:xfrm>
            <a:off x="6573083" y="6342698"/>
            <a:ext cx="202644" cy="375285"/>
          </a:xfrm>
          <a:prstGeom prst="rect">
            <a:avLst/>
          </a:prstGeom>
          <a:noFill/>
          <a:ln/>
        </p:spPr>
        <p:txBody>
          <a:bodyPr wrap="none" rtlCol="0" anchor="t"/>
          <a:lstStyle/>
          <a:p>
            <a:pPr marL="0" indent="0" algn="ctr">
              <a:lnSpc>
                <a:spcPts val="2955"/>
              </a:lnSpc>
              <a:buNone/>
            </a:pPr>
            <a:r>
              <a:rPr lang="en-US" sz="2955" b="1" dirty="0">
                <a:solidFill>
                  <a:srgbClr val="EEEFF5"/>
                </a:solidFill>
                <a:latin typeface="Barlow" pitchFamily="34" charset="0"/>
                <a:ea typeface="Barlow" pitchFamily="34" charset="-122"/>
                <a:cs typeface="Barlow" pitchFamily="34" charset="-120"/>
              </a:rPr>
              <a:t>3</a:t>
            </a:r>
            <a:endParaRPr lang="en-US" sz="2955" dirty="0"/>
          </a:p>
        </p:txBody>
      </p:sp>
      <p:sp>
        <p:nvSpPr>
          <p:cNvPr id="20" name="Text 17"/>
          <p:cNvSpPr/>
          <p:nvPr/>
        </p:nvSpPr>
        <p:spPr>
          <a:xfrm>
            <a:off x="7981355" y="6233279"/>
            <a:ext cx="3126819" cy="390763"/>
          </a:xfrm>
          <a:prstGeom prst="rect">
            <a:avLst/>
          </a:prstGeom>
          <a:noFill/>
          <a:ln/>
        </p:spPr>
        <p:txBody>
          <a:bodyPr wrap="none" rtlCol="0" anchor="t"/>
          <a:lstStyle/>
          <a:p>
            <a:pPr marL="0" indent="0" algn="l">
              <a:lnSpc>
                <a:spcPts val="3078"/>
              </a:lnSpc>
              <a:buNone/>
            </a:pPr>
            <a:r>
              <a:rPr lang="en-US" sz="2462" b="1" dirty="0">
                <a:solidFill>
                  <a:srgbClr val="EEEFF5"/>
                </a:solidFill>
                <a:latin typeface="Barlow" pitchFamily="34" charset="0"/>
                <a:ea typeface="Barlow" pitchFamily="34" charset="-122"/>
                <a:cs typeface="Barlow" pitchFamily="34" charset="-120"/>
              </a:rPr>
              <a:t>User Testing</a:t>
            </a:r>
            <a:endParaRPr lang="en-US" sz="2462" dirty="0"/>
          </a:p>
        </p:txBody>
      </p:sp>
      <p:sp>
        <p:nvSpPr>
          <p:cNvPr id="21" name="Text 18"/>
          <p:cNvSpPr/>
          <p:nvPr/>
        </p:nvSpPr>
        <p:spPr>
          <a:xfrm>
            <a:off x="7981355" y="6766560"/>
            <a:ext cx="5817394" cy="380167"/>
          </a:xfrm>
          <a:prstGeom prst="rect">
            <a:avLst/>
          </a:prstGeom>
          <a:noFill/>
          <a:ln/>
        </p:spPr>
        <p:txBody>
          <a:bodyPr wrap="none" rtlCol="0" anchor="t"/>
          <a:lstStyle/>
          <a:p>
            <a:pPr marL="0" indent="0" algn="l">
              <a:lnSpc>
                <a:spcPts val="2994"/>
              </a:lnSpc>
              <a:buNone/>
            </a:pPr>
            <a:r>
              <a:rPr lang="en-US" sz="1871" dirty="0">
                <a:solidFill>
                  <a:srgbClr val="EEEFF5"/>
                </a:solidFill>
                <a:latin typeface="Montserrat" pitchFamily="34" charset="0"/>
                <a:ea typeface="Montserrat" pitchFamily="34" charset="-122"/>
                <a:cs typeface="Montserrat" pitchFamily="34" charset="-120"/>
              </a:rPr>
              <a:t>Initial rollout to a select user group for feedback.</a:t>
            </a:r>
            <a:endParaRPr lang="en-US" sz="1871"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221</TotalTime>
  <Words>527</Words>
  <Application>Microsoft Macintosh PowerPoint</Application>
  <PresentationFormat>Custom</PresentationFormat>
  <Paragraphs>94</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Barlow</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Anirudha Joshi</cp:lastModifiedBy>
  <cp:revision>3</cp:revision>
  <dcterms:created xsi:type="dcterms:W3CDTF">2024-07-15T23:58:37Z</dcterms:created>
  <dcterms:modified xsi:type="dcterms:W3CDTF">2024-07-18T19:14:32Z</dcterms:modified>
</cp:coreProperties>
</file>